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4" r:id="rId3"/>
    <p:sldId id="263" r:id="rId4"/>
    <p:sldId id="265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307" r:id="rId13"/>
    <p:sldId id="282" r:id="rId14"/>
    <p:sldId id="283" r:id="rId15"/>
    <p:sldId id="284" r:id="rId16"/>
    <p:sldId id="285" r:id="rId17"/>
    <p:sldId id="333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308" r:id="rId27"/>
    <p:sldId id="29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-66675"/>
            <a:ext cx="12067540" cy="69621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6915" y="227965"/>
            <a:ext cx="10740390" cy="2214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13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河流专题复习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/>
          <p:nvPr/>
        </p:nvGrpSpPr>
        <p:grpSpPr>
          <a:xfrm>
            <a:off x="3432175" y="3040063"/>
            <a:ext cx="1728788" cy="2085975"/>
            <a:chOff x="0" y="0"/>
            <a:chExt cx="1179" cy="1360"/>
          </a:xfrm>
        </p:grpSpPr>
        <p:pic>
          <p:nvPicPr>
            <p:cNvPr id="12332" name="Picture 3" descr="图形7"/>
            <p:cNvPicPr/>
            <p:nvPr/>
          </p:nvPicPr>
          <p:blipFill>
            <a:blip r:embed="rId2">
              <a:grayscl/>
              <a:lum bright="-23999" contrast="42000"/>
            </a:blip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33" name="Rectangle 4"/>
            <p:cNvSpPr/>
            <p:nvPr/>
          </p:nvSpPr>
          <p:spPr>
            <a:xfrm>
              <a:off x="579" y="0"/>
              <a:ext cx="281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⑥</a:t>
              </a:r>
            </a:p>
          </p:txBody>
        </p:sp>
      </p:grpSp>
      <p:sp>
        <p:nvSpPr>
          <p:cNvPr id="12291" name="WordArt 5"/>
          <p:cNvSpPr>
            <a:spLocks noTextEdit="1"/>
          </p:cNvSpPr>
          <p:nvPr/>
        </p:nvSpPr>
        <p:spPr>
          <a:xfrm>
            <a:off x="1774825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自然环境与河流</a:t>
            </a:r>
          </a:p>
        </p:txBody>
      </p:sp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5087938" y="319088"/>
            <a:ext cx="10810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气候</a:t>
            </a:r>
          </a:p>
        </p:txBody>
      </p:sp>
      <p:grpSp>
        <p:nvGrpSpPr>
          <p:cNvPr id="12293" name="Group 7"/>
          <p:cNvGrpSpPr/>
          <p:nvPr/>
        </p:nvGrpSpPr>
        <p:grpSpPr>
          <a:xfrm>
            <a:off x="1992313" y="981075"/>
            <a:ext cx="1497012" cy="1641475"/>
            <a:chOff x="0" y="0"/>
            <a:chExt cx="1179" cy="1361"/>
          </a:xfrm>
        </p:grpSpPr>
        <p:pic>
          <p:nvPicPr>
            <p:cNvPr id="12330" name="Picture 8" descr="图形1"/>
            <p:cNvPicPr>
              <a:picLocks noChangeAspect="1"/>
            </p:cNvPicPr>
            <p:nvPr/>
          </p:nvPicPr>
          <p:blipFill>
            <a:blip r:embed="rId3">
              <a:grayscl/>
              <a:lum bright="-17999" contrast="36000"/>
            </a:blip>
            <a:srcRect l="10815" t="3114" b="13100"/>
            <a:stretch>
              <a:fillRect/>
            </a:stretch>
          </p:blipFill>
          <p:spPr>
            <a:xfrm>
              <a:off x="0" y="0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31" name="Rectangle 9"/>
            <p:cNvSpPr/>
            <p:nvPr/>
          </p:nvSpPr>
          <p:spPr>
            <a:xfrm>
              <a:off x="467" y="0"/>
              <a:ext cx="325" cy="3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①</a:t>
              </a:r>
            </a:p>
          </p:txBody>
        </p:sp>
      </p:grpSp>
      <p:grpSp>
        <p:nvGrpSpPr>
          <p:cNvPr id="12294" name="Group 10"/>
          <p:cNvGrpSpPr/>
          <p:nvPr/>
        </p:nvGrpSpPr>
        <p:grpSpPr>
          <a:xfrm>
            <a:off x="4224338" y="981075"/>
            <a:ext cx="1497012" cy="1639888"/>
            <a:chOff x="0" y="0"/>
            <a:chExt cx="1179" cy="1406"/>
          </a:xfrm>
        </p:grpSpPr>
        <p:pic>
          <p:nvPicPr>
            <p:cNvPr id="12328" name="Picture 11" descr="图形2"/>
            <p:cNvPicPr>
              <a:picLocks noChangeAspect="1"/>
            </p:cNvPicPr>
            <p:nvPr/>
          </p:nvPicPr>
          <p:blipFill>
            <a:blip r:embed="rId4">
              <a:grayscl/>
              <a:lum bright="-35999" contrast="60000"/>
            </a:blip>
            <a:srcRect l="4561" t="4387" b="12721"/>
            <a:stretch>
              <a:fillRect/>
            </a:stretch>
          </p:blipFill>
          <p:spPr>
            <a:xfrm>
              <a:off x="0" y="45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29" name="Rectangle 12"/>
            <p:cNvSpPr/>
            <p:nvPr/>
          </p:nvSpPr>
          <p:spPr>
            <a:xfrm>
              <a:off x="423" y="0"/>
              <a:ext cx="325" cy="3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②</a:t>
              </a:r>
            </a:p>
          </p:txBody>
        </p:sp>
      </p:grpSp>
      <p:grpSp>
        <p:nvGrpSpPr>
          <p:cNvPr id="12295" name="Group 13"/>
          <p:cNvGrpSpPr/>
          <p:nvPr/>
        </p:nvGrpSpPr>
        <p:grpSpPr>
          <a:xfrm>
            <a:off x="6399213" y="1052513"/>
            <a:ext cx="1497012" cy="1584325"/>
            <a:chOff x="0" y="0"/>
            <a:chExt cx="1179" cy="1361"/>
          </a:xfrm>
        </p:grpSpPr>
        <p:pic>
          <p:nvPicPr>
            <p:cNvPr id="12326" name="Picture 14" descr="图形3"/>
            <p:cNvPicPr>
              <a:picLocks noChangeAspect="1"/>
            </p:cNvPicPr>
            <p:nvPr/>
          </p:nvPicPr>
          <p:blipFill>
            <a:blip r:embed="rId5">
              <a:grayscl/>
              <a:lum bright="-17999" contrast="54000"/>
            </a:blip>
            <a:srcRect l="6973" t="5449" b="13939"/>
            <a:stretch>
              <a:fillRect/>
            </a:stretch>
          </p:blipFill>
          <p:spPr>
            <a:xfrm>
              <a:off x="0" y="0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27" name="Rectangle 15"/>
            <p:cNvSpPr/>
            <p:nvPr/>
          </p:nvSpPr>
          <p:spPr>
            <a:xfrm>
              <a:off x="603" y="0"/>
              <a:ext cx="325" cy="3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③</a:t>
              </a:r>
            </a:p>
          </p:txBody>
        </p:sp>
      </p:grpSp>
      <p:grpSp>
        <p:nvGrpSpPr>
          <p:cNvPr id="12296" name="Group 16"/>
          <p:cNvGrpSpPr/>
          <p:nvPr/>
        </p:nvGrpSpPr>
        <p:grpSpPr>
          <a:xfrm>
            <a:off x="8616950" y="1052513"/>
            <a:ext cx="1439863" cy="1584325"/>
            <a:chOff x="0" y="0"/>
            <a:chExt cx="1179" cy="1361"/>
          </a:xfrm>
        </p:grpSpPr>
        <p:pic>
          <p:nvPicPr>
            <p:cNvPr id="12324" name="Picture 17" descr="图形4"/>
            <p:cNvPicPr>
              <a:picLocks noChangeAspect="1"/>
            </p:cNvPicPr>
            <p:nvPr/>
          </p:nvPicPr>
          <p:blipFill>
            <a:blip r:embed="rId6">
              <a:grayscl/>
              <a:lum bright="-29999" contrast="54000"/>
            </a:blip>
            <a:srcRect l="5548" t="3142" b="15593"/>
            <a:stretch>
              <a:fillRect/>
            </a:stretch>
          </p:blipFill>
          <p:spPr>
            <a:xfrm>
              <a:off x="0" y="0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25" name="Rectangle 18"/>
            <p:cNvSpPr/>
            <p:nvPr/>
          </p:nvSpPr>
          <p:spPr>
            <a:xfrm>
              <a:off x="417" y="0"/>
              <a:ext cx="338" cy="3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④</a:t>
              </a:r>
            </a:p>
          </p:txBody>
        </p:sp>
      </p:grpSp>
      <p:grpSp>
        <p:nvGrpSpPr>
          <p:cNvPr id="12297" name="Group 19"/>
          <p:cNvGrpSpPr/>
          <p:nvPr/>
        </p:nvGrpSpPr>
        <p:grpSpPr>
          <a:xfrm>
            <a:off x="1631950" y="3113088"/>
            <a:ext cx="1871663" cy="2087562"/>
            <a:chOff x="0" y="0"/>
            <a:chExt cx="1179" cy="1360"/>
          </a:xfrm>
        </p:grpSpPr>
        <p:pic>
          <p:nvPicPr>
            <p:cNvPr id="12322" name="Picture 20" descr="图形9"/>
            <p:cNvPicPr/>
            <p:nvPr/>
          </p:nvPicPr>
          <p:blipFill>
            <a:blip r:embed="rId7">
              <a:grayscl/>
              <a:lum bright="-42001" contrast="66000"/>
            </a:blip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23" name="Rectangle 21"/>
            <p:cNvSpPr/>
            <p:nvPr/>
          </p:nvSpPr>
          <p:spPr>
            <a:xfrm>
              <a:off x="499" y="0"/>
              <a:ext cx="260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⑤</a:t>
              </a:r>
            </a:p>
          </p:txBody>
        </p:sp>
      </p:grpSp>
      <p:grpSp>
        <p:nvGrpSpPr>
          <p:cNvPr id="12298" name="Group 22"/>
          <p:cNvGrpSpPr/>
          <p:nvPr/>
        </p:nvGrpSpPr>
        <p:grpSpPr>
          <a:xfrm>
            <a:off x="5197475" y="3043238"/>
            <a:ext cx="1798638" cy="2159000"/>
            <a:chOff x="0" y="0"/>
            <a:chExt cx="1179" cy="1405"/>
          </a:xfrm>
        </p:grpSpPr>
        <p:pic>
          <p:nvPicPr>
            <p:cNvPr id="12320" name="Picture 23" descr="图形5"/>
            <p:cNvPicPr/>
            <p:nvPr/>
          </p:nvPicPr>
          <p:blipFill>
            <a:blip r:embed="rId8">
              <a:grayscl/>
              <a:lum bright="-35999" contrast="60000"/>
            </a:blip>
            <a:stretch>
              <a:fillRect/>
            </a:stretch>
          </p:blipFill>
          <p:spPr>
            <a:xfrm>
              <a:off x="0" y="45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21" name="Rectangle 24"/>
            <p:cNvSpPr/>
            <p:nvPr/>
          </p:nvSpPr>
          <p:spPr>
            <a:xfrm>
              <a:off x="494" y="0"/>
              <a:ext cx="271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⑦</a:t>
              </a:r>
            </a:p>
          </p:txBody>
        </p:sp>
      </p:grpSp>
      <p:grpSp>
        <p:nvGrpSpPr>
          <p:cNvPr id="12299" name="Group 25"/>
          <p:cNvGrpSpPr/>
          <p:nvPr/>
        </p:nvGrpSpPr>
        <p:grpSpPr>
          <a:xfrm>
            <a:off x="6959600" y="3040063"/>
            <a:ext cx="1800225" cy="2016125"/>
            <a:chOff x="0" y="0"/>
            <a:chExt cx="1179" cy="1360"/>
          </a:xfrm>
        </p:grpSpPr>
        <p:pic>
          <p:nvPicPr>
            <p:cNvPr id="12318" name="Picture 26" descr="图形8"/>
            <p:cNvPicPr/>
            <p:nvPr/>
          </p:nvPicPr>
          <p:blipFill>
            <a:blip r:embed="rId9">
              <a:grayscl/>
              <a:lum bright="-17999" contrast="42000"/>
            </a:blip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19" name="Rectangle 27"/>
            <p:cNvSpPr/>
            <p:nvPr/>
          </p:nvSpPr>
          <p:spPr>
            <a:xfrm>
              <a:off x="539" y="0"/>
              <a:ext cx="270" cy="2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⑧</a:t>
              </a:r>
            </a:p>
          </p:txBody>
        </p:sp>
      </p:grpSp>
      <p:grpSp>
        <p:nvGrpSpPr>
          <p:cNvPr id="12300" name="Group 28"/>
          <p:cNvGrpSpPr/>
          <p:nvPr/>
        </p:nvGrpSpPr>
        <p:grpSpPr>
          <a:xfrm>
            <a:off x="8724900" y="3040063"/>
            <a:ext cx="1800225" cy="2014537"/>
            <a:chOff x="0" y="0"/>
            <a:chExt cx="1179" cy="1360"/>
          </a:xfrm>
        </p:grpSpPr>
        <p:pic>
          <p:nvPicPr>
            <p:cNvPr id="12316" name="Picture 29" descr="图形6"/>
            <p:cNvPicPr/>
            <p:nvPr/>
          </p:nvPicPr>
          <p:blipFill>
            <a:blip r:embed="rId10">
              <a:grayscl/>
              <a:lum bright="-35999" contrast="78000"/>
            </a:blip>
            <a:srcRect b="3288"/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17" name="Rectangle 30"/>
            <p:cNvSpPr/>
            <p:nvPr/>
          </p:nvSpPr>
          <p:spPr>
            <a:xfrm>
              <a:off x="585" y="0"/>
              <a:ext cx="270" cy="2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⑨</a:t>
              </a:r>
            </a:p>
          </p:txBody>
        </p:sp>
      </p:grpSp>
      <p:sp>
        <p:nvSpPr>
          <p:cNvPr id="110623" name="Text Box 31"/>
          <p:cNvSpPr txBox="1">
            <a:spLocks noChangeArrowheads="1"/>
          </p:cNvSpPr>
          <p:nvPr/>
        </p:nvSpPr>
        <p:spPr bwMode="auto">
          <a:xfrm>
            <a:off x="1703388" y="263683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热带雨林气候</a:t>
            </a:r>
          </a:p>
        </p:txBody>
      </p:sp>
      <p:sp>
        <p:nvSpPr>
          <p:cNvPr id="110624" name="Text Box 32"/>
          <p:cNvSpPr txBox="1">
            <a:spLocks noChangeArrowheads="1"/>
          </p:cNvSpPr>
          <p:nvPr/>
        </p:nvSpPr>
        <p:spPr bwMode="auto">
          <a:xfrm>
            <a:off x="3935413" y="263683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热带沙漠气候</a:t>
            </a:r>
          </a:p>
        </p:txBody>
      </p:sp>
      <p:sp>
        <p:nvSpPr>
          <p:cNvPr id="110625" name="Text Box 33"/>
          <p:cNvSpPr txBox="1">
            <a:spLocks noChangeArrowheads="1"/>
          </p:cNvSpPr>
          <p:nvPr/>
        </p:nvSpPr>
        <p:spPr bwMode="auto">
          <a:xfrm>
            <a:off x="6096000" y="263683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热带季风气候</a:t>
            </a:r>
          </a:p>
        </p:txBody>
      </p:sp>
      <p:sp>
        <p:nvSpPr>
          <p:cNvPr id="110626" name="Text Box 34"/>
          <p:cNvSpPr txBox="1">
            <a:spLocks noChangeArrowheads="1"/>
          </p:cNvSpPr>
          <p:nvPr/>
        </p:nvSpPr>
        <p:spPr bwMode="auto">
          <a:xfrm>
            <a:off x="8397875" y="2636838"/>
            <a:ext cx="216217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热带草原气候</a:t>
            </a:r>
          </a:p>
        </p:txBody>
      </p:sp>
      <p:sp>
        <p:nvSpPr>
          <p:cNvPr id="110627" name="Text Box 35"/>
          <p:cNvSpPr txBox="1">
            <a:spLocks noChangeArrowheads="1"/>
          </p:cNvSpPr>
          <p:nvPr/>
        </p:nvSpPr>
        <p:spPr bwMode="auto">
          <a:xfrm>
            <a:off x="1774825" y="4911725"/>
            <a:ext cx="144145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亚热带               季风气候</a:t>
            </a:r>
          </a:p>
        </p:txBody>
      </p:sp>
      <p:sp>
        <p:nvSpPr>
          <p:cNvPr id="110628" name="Text Box 36"/>
          <p:cNvSpPr txBox="1">
            <a:spLocks noChangeArrowheads="1"/>
          </p:cNvSpPr>
          <p:nvPr/>
        </p:nvSpPr>
        <p:spPr bwMode="auto">
          <a:xfrm>
            <a:off x="3503613" y="4911725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地中海气候</a:t>
            </a:r>
          </a:p>
        </p:txBody>
      </p:sp>
      <p:sp>
        <p:nvSpPr>
          <p:cNvPr id="110629" name="Text Box 37"/>
          <p:cNvSpPr txBox="1">
            <a:spLocks noChangeArrowheads="1"/>
          </p:cNvSpPr>
          <p:nvPr/>
        </p:nvSpPr>
        <p:spPr bwMode="auto">
          <a:xfrm>
            <a:off x="4872038" y="4840288"/>
            <a:ext cx="252095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温带    </a:t>
            </a: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海洋性气候</a:t>
            </a:r>
          </a:p>
        </p:txBody>
      </p:sp>
      <p:sp>
        <p:nvSpPr>
          <p:cNvPr id="110630" name="Text Box 38"/>
          <p:cNvSpPr txBox="1">
            <a:spLocks noChangeArrowheads="1"/>
          </p:cNvSpPr>
          <p:nvPr/>
        </p:nvSpPr>
        <p:spPr bwMode="auto">
          <a:xfrm>
            <a:off x="6670675" y="484028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温带季风气候</a:t>
            </a:r>
          </a:p>
        </p:txBody>
      </p:sp>
      <p:sp>
        <p:nvSpPr>
          <p:cNvPr id="110631" name="Text Box 39"/>
          <p:cNvSpPr txBox="1">
            <a:spLocks noChangeArrowheads="1"/>
          </p:cNvSpPr>
          <p:nvPr/>
        </p:nvSpPr>
        <p:spPr bwMode="auto">
          <a:xfrm>
            <a:off x="8761413" y="4840288"/>
            <a:ext cx="17272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温带    </a:t>
            </a: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大陆性气候</a:t>
            </a:r>
          </a:p>
        </p:txBody>
      </p:sp>
      <p:sp>
        <p:nvSpPr>
          <p:cNvPr id="110632" name="Text Box 40"/>
          <p:cNvSpPr txBox="1">
            <a:spLocks noChangeArrowheads="1"/>
          </p:cNvSpPr>
          <p:nvPr/>
        </p:nvSpPr>
        <p:spPr bwMode="auto">
          <a:xfrm>
            <a:off x="1666875" y="5718175"/>
            <a:ext cx="875030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思考：哪些气候区的河流水位季节变化较小？</a:t>
            </a:r>
          </a:p>
        </p:txBody>
      </p:sp>
      <p:sp>
        <p:nvSpPr>
          <p:cNvPr id="110633" name="Text Box 41"/>
          <p:cNvSpPr txBox="1">
            <a:spLocks noChangeArrowheads="1"/>
          </p:cNvSpPr>
          <p:nvPr/>
        </p:nvSpPr>
        <p:spPr bwMode="auto">
          <a:xfrm>
            <a:off x="1558925" y="6356350"/>
            <a:ext cx="910907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热带雨林气候、热带沙漠气候、温带海洋性气候、</a:t>
            </a: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温带大陆性气候</a:t>
            </a:r>
          </a:p>
        </p:txBody>
      </p:sp>
      <p:sp>
        <p:nvSpPr>
          <p:cNvPr id="110634" name="Text Box 42"/>
          <p:cNvSpPr txBox="1">
            <a:spLocks noChangeArrowheads="1"/>
          </p:cNvSpPr>
          <p:nvPr/>
        </p:nvSpPr>
        <p:spPr bwMode="auto">
          <a:xfrm>
            <a:off x="1666875" y="5734050"/>
            <a:ext cx="745331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思考：哪些气候区的河流水位季节变化明显？</a:t>
            </a:r>
          </a:p>
        </p:txBody>
      </p:sp>
      <p:sp>
        <p:nvSpPr>
          <p:cNvPr id="110635" name="Text Box 43"/>
          <p:cNvSpPr txBox="1">
            <a:spLocks noChangeArrowheads="1"/>
          </p:cNvSpPr>
          <p:nvPr/>
        </p:nvSpPr>
        <p:spPr bwMode="auto">
          <a:xfrm>
            <a:off x="1631950" y="6356350"/>
            <a:ext cx="8316913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热带、亚热带和温带季风气候、热带草原气候、地中海气候</a:t>
            </a:r>
          </a:p>
        </p:txBody>
      </p:sp>
      <p:sp>
        <p:nvSpPr>
          <p:cNvPr id="110636" name="Text Box 44"/>
          <p:cNvSpPr txBox="1">
            <a:spLocks noChangeArrowheads="1"/>
          </p:cNvSpPr>
          <p:nvPr/>
        </p:nvSpPr>
        <p:spPr bwMode="auto">
          <a:xfrm>
            <a:off x="6311900" y="44450"/>
            <a:ext cx="4211638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降水→河流水位季节变化</a:t>
            </a:r>
          </a:p>
        </p:txBody>
      </p:sp>
      <p:sp>
        <p:nvSpPr>
          <p:cNvPr id="110637" name="Text Box 45"/>
          <p:cNvSpPr txBox="1">
            <a:spLocks noChangeArrowheads="1"/>
          </p:cNvSpPr>
          <p:nvPr/>
        </p:nvSpPr>
        <p:spPr bwMode="auto">
          <a:xfrm>
            <a:off x="6599238" y="549275"/>
            <a:ext cx="33845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（雨季→河流汛期）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0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0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1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32" grpId="0" bldLvl="0" animBg="1"/>
      <p:bldP spid="110632" grpId="1" bldLvl="0" animBg="1"/>
      <p:bldP spid="110633" grpId="0" bldLvl="0" animBg="1"/>
      <p:bldP spid="110633" grpId="1" bldLvl="0" animBg="1"/>
      <p:bldP spid="110634" grpId="0" bldLvl="0" animBg="1"/>
      <p:bldP spid="110635" grpId="0" bldLvl="0" animBg="1"/>
      <p:bldP spid="110636" grpId="0" bldLvl="0" animBg="1"/>
      <p:bldP spid="11063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/>
          <p:nvPr/>
        </p:nvGrpSpPr>
        <p:grpSpPr>
          <a:xfrm>
            <a:off x="3432175" y="3040063"/>
            <a:ext cx="1728788" cy="2085975"/>
            <a:chOff x="0" y="0"/>
            <a:chExt cx="1179" cy="1360"/>
          </a:xfrm>
        </p:grpSpPr>
        <p:pic>
          <p:nvPicPr>
            <p:cNvPr id="13356" name="Picture 3" descr="图形7"/>
            <p:cNvPicPr/>
            <p:nvPr/>
          </p:nvPicPr>
          <p:blipFill>
            <a:blip r:embed="rId2">
              <a:grayscl/>
              <a:lum bright="-23999" contrast="42000"/>
            </a:blip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57" name="Rectangle 4"/>
            <p:cNvSpPr/>
            <p:nvPr/>
          </p:nvSpPr>
          <p:spPr>
            <a:xfrm>
              <a:off x="579" y="0"/>
              <a:ext cx="281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⑥</a:t>
              </a:r>
            </a:p>
          </p:txBody>
        </p:sp>
      </p:grpSp>
      <p:sp>
        <p:nvSpPr>
          <p:cNvPr id="13315" name="WordArt 5"/>
          <p:cNvSpPr>
            <a:spLocks noTextEdit="1"/>
          </p:cNvSpPr>
          <p:nvPr/>
        </p:nvSpPr>
        <p:spPr>
          <a:xfrm>
            <a:off x="2032000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自然环境与河流</a:t>
            </a:r>
          </a:p>
        </p:txBody>
      </p:sp>
      <p:sp>
        <p:nvSpPr>
          <p:cNvPr id="111622" name="Text Box 6"/>
          <p:cNvSpPr txBox="1">
            <a:spLocks noChangeArrowheads="1"/>
          </p:cNvSpPr>
          <p:nvPr/>
        </p:nvSpPr>
        <p:spPr bwMode="auto">
          <a:xfrm>
            <a:off x="5446713" y="319088"/>
            <a:ext cx="10810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气候</a:t>
            </a:r>
          </a:p>
        </p:txBody>
      </p:sp>
      <p:grpSp>
        <p:nvGrpSpPr>
          <p:cNvPr id="13317" name="Group 7"/>
          <p:cNvGrpSpPr/>
          <p:nvPr/>
        </p:nvGrpSpPr>
        <p:grpSpPr>
          <a:xfrm>
            <a:off x="1992313" y="981075"/>
            <a:ext cx="1497012" cy="1641475"/>
            <a:chOff x="0" y="0"/>
            <a:chExt cx="1179" cy="1361"/>
          </a:xfrm>
        </p:grpSpPr>
        <p:pic>
          <p:nvPicPr>
            <p:cNvPr id="13354" name="Picture 8" descr="图形1"/>
            <p:cNvPicPr>
              <a:picLocks noChangeAspect="1"/>
            </p:cNvPicPr>
            <p:nvPr/>
          </p:nvPicPr>
          <p:blipFill>
            <a:blip r:embed="rId3">
              <a:grayscl/>
              <a:lum bright="-17999" contrast="36000"/>
            </a:blip>
            <a:srcRect l="10815" t="3114" b="13100"/>
            <a:stretch>
              <a:fillRect/>
            </a:stretch>
          </p:blipFill>
          <p:spPr>
            <a:xfrm>
              <a:off x="0" y="0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55" name="Rectangle 9"/>
            <p:cNvSpPr/>
            <p:nvPr/>
          </p:nvSpPr>
          <p:spPr>
            <a:xfrm>
              <a:off x="467" y="0"/>
              <a:ext cx="325" cy="3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①</a:t>
              </a:r>
            </a:p>
          </p:txBody>
        </p:sp>
      </p:grpSp>
      <p:grpSp>
        <p:nvGrpSpPr>
          <p:cNvPr id="13318" name="Group 10"/>
          <p:cNvGrpSpPr/>
          <p:nvPr/>
        </p:nvGrpSpPr>
        <p:grpSpPr>
          <a:xfrm>
            <a:off x="4224338" y="981075"/>
            <a:ext cx="1497012" cy="1639888"/>
            <a:chOff x="0" y="0"/>
            <a:chExt cx="1179" cy="1406"/>
          </a:xfrm>
        </p:grpSpPr>
        <p:pic>
          <p:nvPicPr>
            <p:cNvPr id="13352" name="Picture 11" descr="图形2"/>
            <p:cNvPicPr>
              <a:picLocks noChangeAspect="1"/>
            </p:cNvPicPr>
            <p:nvPr/>
          </p:nvPicPr>
          <p:blipFill>
            <a:blip r:embed="rId4">
              <a:grayscl/>
              <a:lum bright="-35999" contrast="60000"/>
            </a:blip>
            <a:srcRect l="4561" t="4387" b="12721"/>
            <a:stretch>
              <a:fillRect/>
            </a:stretch>
          </p:blipFill>
          <p:spPr>
            <a:xfrm>
              <a:off x="0" y="45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53" name="Rectangle 12"/>
            <p:cNvSpPr/>
            <p:nvPr/>
          </p:nvSpPr>
          <p:spPr>
            <a:xfrm>
              <a:off x="423" y="0"/>
              <a:ext cx="325" cy="3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②</a:t>
              </a:r>
            </a:p>
          </p:txBody>
        </p:sp>
      </p:grpSp>
      <p:grpSp>
        <p:nvGrpSpPr>
          <p:cNvPr id="13319" name="Group 13"/>
          <p:cNvGrpSpPr/>
          <p:nvPr/>
        </p:nvGrpSpPr>
        <p:grpSpPr>
          <a:xfrm>
            <a:off x="6399213" y="1052513"/>
            <a:ext cx="1497012" cy="1584325"/>
            <a:chOff x="0" y="0"/>
            <a:chExt cx="1179" cy="1361"/>
          </a:xfrm>
        </p:grpSpPr>
        <p:pic>
          <p:nvPicPr>
            <p:cNvPr id="13350" name="Picture 14" descr="图形3"/>
            <p:cNvPicPr>
              <a:picLocks noChangeAspect="1"/>
            </p:cNvPicPr>
            <p:nvPr/>
          </p:nvPicPr>
          <p:blipFill>
            <a:blip r:embed="rId5">
              <a:grayscl/>
              <a:lum bright="-17999" contrast="54000"/>
            </a:blip>
            <a:srcRect l="6973" t="5449" b="13939"/>
            <a:stretch>
              <a:fillRect/>
            </a:stretch>
          </p:blipFill>
          <p:spPr>
            <a:xfrm>
              <a:off x="0" y="0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51" name="Rectangle 15"/>
            <p:cNvSpPr/>
            <p:nvPr/>
          </p:nvSpPr>
          <p:spPr>
            <a:xfrm>
              <a:off x="603" y="0"/>
              <a:ext cx="325" cy="3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③</a:t>
              </a:r>
            </a:p>
          </p:txBody>
        </p:sp>
      </p:grpSp>
      <p:grpSp>
        <p:nvGrpSpPr>
          <p:cNvPr id="13320" name="Group 16"/>
          <p:cNvGrpSpPr/>
          <p:nvPr/>
        </p:nvGrpSpPr>
        <p:grpSpPr>
          <a:xfrm>
            <a:off x="8616950" y="1052513"/>
            <a:ext cx="1439863" cy="1584325"/>
            <a:chOff x="0" y="0"/>
            <a:chExt cx="1179" cy="1361"/>
          </a:xfrm>
        </p:grpSpPr>
        <p:pic>
          <p:nvPicPr>
            <p:cNvPr id="13348" name="Picture 17" descr="图形4"/>
            <p:cNvPicPr>
              <a:picLocks noChangeAspect="1"/>
            </p:cNvPicPr>
            <p:nvPr/>
          </p:nvPicPr>
          <p:blipFill>
            <a:blip r:embed="rId6">
              <a:grayscl/>
              <a:lum bright="-29999" contrast="54000"/>
            </a:blip>
            <a:srcRect l="5548" t="3142" b="15593"/>
            <a:stretch>
              <a:fillRect/>
            </a:stretch>
          </p:blipFill>
          <p:spPr>
            <a:xfrm>
              <a:off x="0" y="0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49" name="Rectangle 18"/>
            <p:cNvSpPr/>
            <p:nvPr/>
          </p:nvSpPr>
          <p:spPr>
            <a:xfrm>
              <a:off x="417" y="0"/>
              <a:ext cx="338" cy="3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④</a:t>
              </a:r>
            </a:p>
          </p:txBody>
        </p:sp>
      </p:grpSp>
      <p:grpSp>
        <p:nvGrpSpPr>
          <p:cNvPr id="13321" name="Group 19"/>
          <p:cNvGrpSpPr/>
          <p:nvPr/>
        </p:nvGrpSpPr>
        <p:grpSpPr>
          <a:xfrm>
            <a:off x="1631950" y="3113088"/>
            <a:ext cx="1871663" cy="2087562"/>
            <a:chOff x="0" y="0"/>
            <a:chExt cx="1179" cy="1360"/>
          </a:xfrm>
        </p:grpSpPr>
        <p:pic>
          <p:nvPicPr>
            <p:cNvPr id="13346" name="Picture 20" descr="图形9"/>
            <p:cNvPicPr/>
            <p:nvPr/>
          </p:nvPicPr>
          <p:blipFill>
            <a:blip r:embed="rId7">
              <a:grayscl/>
              <a:lum bright="-42001" contrast="66000"/>
            </a:blip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47" name="Rectangle 21"/>
            <p:cNvSpPr/>
            <p:nvPr/>
          </p:nvSpPr>
          <p:spPr>
            <a:xfrm>
              <a:off x="499" y="0"/>
              <a:ext cx="260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⑤</a:t>
              </a:r>
            </a:p>
          </p:txBody>
        </p:sp>
      </p:grpSp>
      <p:grpSp>
        <p:nvGrpSpPr>
          <p:cNvPr id="13322" name="Group 22"/>
          <p:cNvGrpSpPr/>
          <p:nvPr/>
        </p:nvGrpSpPr>
        <p:grpSpPr>
          <a:xfrm>
            <a:off x="5197475" y="3043238"/>
            <a:ext cx="1798638" cy="2159000"/>
            <a:chOff x="0" y="0"/>
            <a:chExt cx="1179" cy="1405"/>
          </a:xfrm>
        </p:grpSpPr>
        <p:pic>
          <p:nvPicPr>
            <p:cNvPr id="13344" name="Picture 23" descr="图形5"/>
            <p:cNvPicPr/>
            <p:nvPr/>
          </p:nvPicPr>
          <p:blipFill>
            <a:blip r:embed="rId8">
              <a:grayscl/>
              <a:lum bright="-35999" contrast="60000"/>
            </a:blip>
            <a:stretch>
              <a:fillRect/>
            </a:stretch>
          </p:blipFill>
          <p:spPr>
            <a:xfrm>
              <a:off x="0" y="45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45" name="Rectangle 24"/>
            <p:cNvSpPr/>
            <p:nvPr/>
          </p:nvSpPr>
          <p:spPr>
            <a:xfrm>
              <a:off x="494" y="0"/>
              <a:ext cx="271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⑦</a:t>
              </a:r>
            </a:p>
          </p:txBody>
        </p:sp>
      </p:grpSp>
      <p:grpSp>
        <p:nvGrpSpPr>
          <p:cNvPr id="13323" name="Group 25"/>
          <p:cNvGrpSpPr/>
          <p:nvPr/>
        </p:nvGrpSpPr>
        <p:grpSpPr>
          <a:xfrm>
            <a:off x="6959600" y="3040063"/>
            <a:ext cx="1800225" cy="2016125"/>
            <a:chOff x="0" y="0"/>
            <a:chExt cx="1179" cy="1360"/>
          </a:xfrm>
        </p:grpSpPr>
        <p:pic>
          <p:nvPicPr>
            <p:cNvPr id="13342" name="Picture 26" descr="图形8"/>
            <p:cNvPicPr/>
            <p:nvPr/>
          </p:nvPicPr>
          <p:blipFill>
            <a:blip r:embed="rId9">
              <a:grayscl/>
              <a:lum bright="-17999" contrast="42000"/>
            </a:blip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43" name="Rectangle 27"/>
            <p:cNvSpPr/>
            <p:nvPr/>
          </p:nvSpPr>
          <p:spPr>
            <a:xfrm>
              <a:off x="539" y="0"/>
              <a:ext cx="270" cy="2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⑧</a:t>
              </a:r>
            </a:p>
          </p:txBody>
        </p:sp>
      </p:grpSp>
      <p:grpSp>
        <p:nvGrpSpPr>
          <p:cNvPr id="13324" name="Group 28"/>
          <p:cNvGrpSpPr/>
          <p:nvPr/>
        </p:nvGrpSpPr>
        <p:grpSpPr>
          <a:xfrm>
            <a:off x="8724900" y="3040063"/>
            <a:ext cx="1800225" cy="2014537"/>
            <a:chOff x="0" y="0"/>
            <a:chExt cx="1179" cy="1360"/>
          </a:xfrm>
        </p:grpSpPr>
        <p:pic>
          <p:nvPicPr>
            <p:cNvPr id="13340" name="Picture 29" descr="图形6"/>
            <p:cNvPicPr/>
            <p:nvPr/>
          </p:nvPicPr>
          <p:blipFill>
            <a:blip r:embed="rId10">
              <a:grayscl/>
              <a:lum bright="-35999" contrast="78000"/>
            </a:blip>
            <a:srcRect b="3288"/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41" name="Rectangle 30"/>
            <p:cNvSpPr/>
            <p:nvPr/>
          </p:nvSpPr>
          <p:spPr>
            <a:xfrm>
              <a:off x="585" y="0"/>
              <a:ext cx="270" cy="2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⑨</a:t>
              </a:r>
            </a:p>
          </p:txBody>
        </p:sp>
      </p:grpSp>
      <p:sp>
        <p:nvSpPr>
          <p:cNvPr id="111647" name="Text Box 31"/>
          <p:cNvSpPr txBox="1">
            <a:spLocks noChangeArrowheads="1"/>
          </p:cNvSpPr>
          <p:nvPr/>
        </p:nvSpPr>
        <p:spPr bwMode="auto">
          <a:xfrm>
            <a:off x="1703388" y="263683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热带雨林气候</a:t>
            </a:r>
          </a:p>
        </p:txBody>
      </p:sp>
      <p:sp>
        <p:nvSpPr>
          <p:cNvPr id="111648" name="Text Box 32"/>
          <p:cNvSpPr txBox="1">
            <a:spLocks noChangeArrowheads="1"/>
          </p:cNvSpPr>
          <p:nvPr/>
        </p:nvSpPr>
        <p:spPr bwMode="auto">
          <a:xfrm>
            <a:off x="3935413" y="263683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热带沙漠气候</a:t>
            </a:r>
          </a:p>
        </p:txBody>
      </p:sp>
      <p:sp>
        <p:nvSpPr>
          <p:cNvPr id="111649" name="Text Box 33"/>
          <p:cNvSpPr txBox="1">
            <a:spLocks noChangeArrowheads="1"/>
          </p:cNvSpPr>
          <p:nvPr/>
        </p:nvSpPr>
        <p:spPr bwMode="auto">
          <a:xfrm>
            <a:off x="6096000" y="263683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热带季风气候</a:t>
            </a:r>
          </a:p>
        </p:txBody>
      </p:sp>
      <p:sp>
        <p:nvSpPr>
          <p:cNvPr id="111650" name="Text Box 34"/>
          <p:cNvSpPr txBox="1">
            <a:spLocks noChangeArrowheads="1"/>
          </p:cNvSpPr>
          <p:nvPr/>
        </p:nvSpPr>
        <p:spPr bwMode="auto">
          <a:xfrm>
            <a:off x="8397875" y="2636838"/>
            <a:ext cx="216217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热带草原气候</a:t>
            </a:r>
          </a:p>
        </p:txBody>
      </p:sp>
      <p:sp>
        <p:nvSpPr>
          <p:cNvPr id="111651" name="Text Box 35"/>
          <p:cNvSpPr txBox="1">
            <a:spLocks noChangeArrowheads="1"/>
          </p:cNvSpPr>
          <p:nvPr/>
        </p:nvSpPr>
        <p:spPr bwMode="auto">
          <a:xfrm>
            <a:off x="1774825" y="4911725"/>
            <a:ext cx="144145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亚热带               季风气候</a:t>
            </a:r>
          </a:p>
        </p:txBody>
      </p:sp>
      <p:sp>
        <p:nvSpPr>
          <p:cNvPr id="111652" name="Text Box 36"/>
          <p:cNvSpPr txBox="1">
            <a:spLocks noChangeArrowheads="1"/>
          </p:cNvSpPr>
          <p:nvPr/>
        </p:nvSpPr>
        <p:spPr bwMode="auto">
          <a:xfrm>
            <a:off x="3503613" y="4911725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地中海气候</a:t>
            </a:r>
          </a:p>
        </p:txBody>
      </p:sp>
      <p:sp>
        <p:nvSpPr>
          <p:cNvPr id="111653" name="Text Box 37"/>
          <p:cNvSpPr txBox="1">
            <a:spLocks noChangeArrowheads="1"/>
          </p:cNvSpPr>
          <p:nvPr/>
        </p:nvSpPr>
        <p:spPr bwMode="auto">
          <a:xfrm>
            <a:off x="4872038" y="4840288"/>
            <a:ext cx="252095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温带    </a:t>
            </a: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海洋性气候</a:t>
            </a:r>
          </a:p>
        </p:txBody>
      </p:sp>
      <p:sp>
        <p:nvSpPr>
          <p:cNvPr id="111654" name="Text Box 38"/>
          <p:cNvSpPr txBox="1">
            <a:spLocks noChangeArrowheads="1"/>
          </p:cNvSpPr>
          <p:nvPr/>
        </p:nvSpPr>
        <p:spPr bwMode="auto">
          <a:xfrm>
            <a:off x="6670675" y="484028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温带季风气候</a:t>
            </a:r>
          </a:p>
        </p:txBody>
      </p:sp>
      <p:sp>
        <p:nvSpPr>
          <p:cNvPr id="111655" name="Text Box 39"/>
          <p:cNvSpPr txBox="1">
            <a:spLocks noChangeArrowheads="1"/>
          </p:cNvSpPr>
          <p:nvPr/>
        </p:nvSpPr>
        <p:spPr bwMode="auto">
          <a:xfrm>
            <a:off x="8761413" y="4840288"/>
            <a:ext cx="17272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温带    </a:t>
            </a: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大陆性气候</a:t>
            </a:r>
          </a:p>
        </p:txBody>
      </p:sp>
      <p:sp>
        <p:nvSpPr>
          <p:cNvPr id="111656" name="Text Box 40"/>
          <p:cNvSpPr txBox="1">
            <a:spLocks noChangeArrowheads="1"/>
          </p:cNvSpPr>
          <p:nvPr/>
        </p:nvSpPr>
        <p:spPr bwMode="auto">
          <a:xfrm>
            <a:off x="1666875" y="5805488"/>
            <a:ext cx="875030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思考：哪些气候区的河流有结冰期？</a:t>
            </a:r>
          </a:p>
        </p:txBody>
      </p:sp>
      <p:sp>
        <p:nvSpPr>
          <p:cNvPr id="111659" name="Text Box 43"/>
          <p:cNvSpPr txBox="1">
            <a:spLocks noChangeArrowheads="1"/>
          </p:cNvSpPr>
          <p:nvPr/>
        </p:nvSpPr>
        <p:spPr bwMode="auto">
          <a:xfrm>
            <a:off x="1992313" y="6237288"/>
            <a:ext cx="6084888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温带季风气候、温带大陆性气候</a:t>
            </a:r>
          </a:p>
        </p:txBody>
      </p:sp>
      <p:sp>
        <p:nvSpPr>
          <p:cNvPr id="111660" name="Text Box 44"/>
          <p:cNvSpPr txBox="1">
            <a:spLocks noChangeArrowheads="1"/>
          </p:cNvSpPr>
          <p:nvPr/>
        </p:nvSpPr>
        <p:spPr bwMode="auto">
          <a:xfrm>
            <a:off x="6456363" y="328613"/>
            <a:ext cx="381635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气温→河流结冰期</a:t>
            </a:r>
          </a:p>
        </p:txBody>
      </p:sp>
      <p:sp>
        <p:nvSpPr>
          <p:cNvPr id="111661" name="Line 45"/>
          <p:cNvSpPr/>
          <p:nvPr/>
        </p:nvSpPr>
        <p:spPr>
          <a:xfrm>
            <a:off x="7391400" y="4149725"/>
            <a:ext cx="1009650" cy="0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1662" name="Line 46"/>
          <p:cNvSpPr/>
          <p:nvPr/>
        </p:nvSpPr>
        <p:spPr>
          <a:xfrm>
            <a:off x="9120188" y="4149725"/>
            <a:ext cx="1008062" cy="0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1663" name="Text Box 47"/>
          <p:cNvSpPr txBox="1"/>
          <p:nvPr/>
        </p:nvSpPr>
        <p:spPr>
          <a:xfrm>
            <a:off x="7319963" y="6237288"/>
            <a:ext cx="2952750" cy="52197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最冷月气温＜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4440" y="1283970"/>
            <a:ext cx="9846945" cy="175641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1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1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56" grpId="0" bldLvl="0" animBg="1"/>
      <p:bldP spid="111659" grpId="0" bldLvl="0" animBg="1"/>
      <p:bldP spid="111660" grpId="0" bldLvl="0" animBg="1"/>
      <p:bldP spid="11166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6855" y="85725"/>
            <a:ext cx="118459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练习：</a:t>
            </a:r>
            <a:endParaRPr lang="zh-CN" altLang="en-US" sz="2800" b="1"/>
          </a:p>
          <a:p>
            <a:pPr fontAlgn="auto">
              <a:lnSpc>
                <a:spcPct val="150000"/>
              </a:lnSpc>
            </a:pPr>
            <a:r>
              <a:rPr lang="zh-CN" altLang="en-US" sz="2800" b="1"/>
              <a:t>圣劳伦斯河是一条著名的</a:t>
            </a:r>
            <a:r>
              <a:rPr lang="en-US" altLang="zh-CN" sz="2800" b="1"/>
              <a:t>“</a:t>
            </a:r>
            <a:r>
              <a:rPr lang="zh-CN" altLang="en-US" sz="2800" b="1">
                <a:ea typeface="宋体" panose="02010600030101010101" pitchFamily="2" charset="-122"/>
              </a:rPr>
              <a:t>冰冻之河</a:t>
            </a:r>
            <a:r>
              <a:rPr lang="en-US" altLang="zh-CN" sz="2800" b="1">
                <a:ea typeface="宋体" panose="02010600030101010101" pitchFamily="2" charset="-122"/>
              </a:rPr>
              <a:t>”</a:t>
            </a:r>
            <a:r>
              <a:rPr lang="zh-CN" altLang="en-US" sz="2800" b="1">
                <a:ea typeface="宋体" panose="02010600030101010101" pitchFamily="2" charset="-122"/>
              </a:rPr>
              <a:t>，右图为蒙特利尔的气候资料图；读图可知，蒙特利尔附近河段的结冰期大致为</a:t>
            </a:r>
            <a:r>
              <a:rPr lang="zh-CN" altLang="en-US" sz="2800" b="1" u="sng">
                <a:ea typeface="宋体" panose="02010600030101010101" pitchFamily="2" charset="-122"/>
              </a:rPr>
              <a:t>         </a:t>
            </a:r>
            <a:r>
              <a:rPr lang="zh-CN" altLang="en-US" sz="2800" b="1">
                <a:ea typeface="宋体" panose="02010600030101010101" pitchFamily="2" charset="-122"/>
              </a:rPr>
              <a:t>个月，根据图中信息判断该河有无凌汛。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20" y="2887980"/>
            <a:ext cx="9140190" cy="38341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9780" y="1422400"/>
            <a:ext cx="893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WordArt 3"/>
          <p:cNvSpPr>
            <a:spLocks noTextEdit="1"/>
          </p:cNvSpPr>
          <p:nvPr/>
        </p:nvSpPr>
        <p:spPr>
          <a:xfrm>
            <a:off x="1992313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自然环境与河流</a:t>
            </a: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5446713" y="319088"/>
            <a:ext cx="10810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气候</a:t>
            </a:r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6456363" y="328613"/>
            <a:ext cx="381635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气温→河流结冰期</a:t>
            </a:r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8616950" y="765175"/>
            <a:ext cx="1223963" cy="583565"/>
          </a:xfrm>
          <a:prstGeom prst="rect">
            <a:avLst/>
          </a:prstGeom>
          <a:noFill/>
          <a:ln w="9525">
            <a:noFill/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凌汛</a:t>
            </a:r>
          </a:p>
        </p:txBody>
      </p:sp>
      <p:pic>
        <p:nvPicPr>
          <p:cNvPr id="14342" name="Picture 7" descr="黄河水系图0"/>
          <p:cNvPicPr>
            <a:picLocks noChangeAspect="1"/>
          </p:cNvPicPr>
          <p:nvPr/>
        </p:nvPicPr>
        <p:blipFill>
          <a:blip r:embed="rId2">
            <a:lum bright="-12000" contrast="30000"/>
          </a:blip>
          <a:stretch>
            <a:fillRect/>
          </a:stretch>
        </p:blipFill>
        <p:spPr>
          <a:xfrm>
            <a:off x="1579563" y="1196975"/>
            <a:ext cx="6677025" cy="2909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20" name="未知"/>
          <p:cNvSpPr/>
          <p:nvPr/>
        </p:nvSpPr>
        <p:spPr>
          <a:xfrm>
            <a:off x="3546475" y="1541463"/>
            <a:ext cx="1433513" cy="1428750"/>
          </a:xfrm>
          <a:custGeom>
            <a:avLst/>
            <a:gdLst>
              <a:gd name="txL" fmla="*/ 0 w 903"/>
              <a:gd name="txT" fmla="*/ 0 h 900"/>
              <a:gd name="txR" fmla="*/ 903 w 903"/>
              <a:gd name="txB" fmla="*/ 900 h 900"/>
            </a:gdLst>
            <a:ahLst/>
            <a:cxnLst>
              <a:cxn ang="0">
                <a:pos x="5040314" y="2147483647"/>
              </a:cxn>
              <a:cxn ang="0">
                <a:pos x="40322516" y="2101810536"/>
              </a:cxn>
              <a:cxn ang="0">
                <a:pos x="123488509" y="2119452419"/>
              </a:cxn>
              <a:cxn ang="0">
                <a:pos x="340222013" y="2147483647"/>
              </a:cxn>
              <a:cxn ang="0">
                <a:pos x="539313678" y="1985883380"/>
              </a:cxn>
              <a:cxn ang="0">
                <a:pos x="488910549" y="1834674046"/>
              </a:cxn>
              <a:cxn ang="0">
                <a:pos x="506552438" y="1650703087"/>
              </a:cxn>
              <a:cxn ang="0">
                <a:pos x="607358696" y="1600299975"/>
              </a:cxn>
              <a:cxn ang="0">
                <a:pos x="972780786" y="1534775931"/>
              </a:cxn>
              <a:cxn ang="0">
                <a:pos x="1073587044" y="1502013114"/>
              </a:cxn>
              <a:cxn ang="0">
                <a:pos x="1224796430" y="1350803780"/>
              </a:cxn>
              <a:cxn ang="0">
                <a:pos x="1423889584" y="899696728"/>
              </a:cxn>
              <a:cxn ang="0">
                <a:pos x="1507053953" y="766127491"/>
              </a:cxn>
              <a:cxn ang="0">
                <a:pos x="1640623038" y="166330317"/>
              </a:cxn>
              <a:cxn ang="0">
                <a:pos x="1774190933" y="0"/>
              </a:cxn>
              <a:cxn ang="0">
                <a:pos x="1975803449" y="15120940"/>
              </a:cxn>
              <a:cxn ang="0">
                <a:pos x="2109372534" y="83165952"/>
              </a:cxn>
              <a:cxn ang="0">
                <a:pos x="2147483647" y="83165952"/>
              </a:cxn>
            </a:cxnLst>
            <a:rect l="txL" t="txT" r="txR" b="txB"/>
            <a:pathLst>
              <a:path w="903" h="900">
                <a:moveTo>
                  <a:pt x="2" y="900"/>
                </a:moveTo>
                <a:cubicBezTo>
                  <a:pt x="9" y="879"/>
                  <a:pt x="0" y="850"/>
                  <a:pt x="16" y="834"/>
                </a:cubicBezTo>
                <a:cubicBezTo>
                  <a:pt x="24" y="826"/>
                  <a:pt x="38" y="839"/>
                  <a:pt x="49" y="841"/>
                </a:cubicBezTo>
                <a:cubicBezTo>
                  <a:pt x="81" y="890"/>
                  <a:pt x="50" y="882"/>
                  <a:pt x="135" y="874"/>
                </a:cubicBezTo>
                <a:cubicBezTo>
                  <a:pt x="151" y="820"/>
                  <a:pt x="159" y="804"/>
                  <a:pt x="214" y="788"/>
                </a:cubicBezTo>
                <a:cubicBezTo>
                  <a:pt x="241" y="746"/>
                  <a:pt x="242" y="745"/>
                  <a:pt x="194" y="728"/>
                </a:cubicBezTo>
                <a:cubicBezTo>
                  <a:pt x="196" y="704"/>
                  <a:pt x="194" y="678"/>
                  <a:pt x="201" y="655"/>
                </a:cubicBezTo>
                <a:cubicBezTo>
                  <a:pt x="204" y="645"/>
                  <a:pt x="234" y="639"/>
                  <a:pt x="241" y="635"/>
                </a:cubicBezTo>
                <a:cubicBezTo>
                  <a:pt x="300" y="606"/>
                  <a:pt x="288" y="615"/>
                  <a:pt x="386" y="609"/>
                </a:cubicBezTo>
                <a:cubicBezTo>
                  <a:pt x="399" y="604"/>
                  <a:pt x="414" y="603"/>
                  <a:pt x="426" y="596"/>
                </a:cubicBezTo>
                <a:cubicBezTo>
                  <a:pt x="451" y="581"/>
                  <a:pt x="461" y="552"/>
                  <a:pt x="486" y="536"/>
                </a:cubicBezTo>
                <a:cubicBezTo>
                  <a:pt x="504" y="475"/>
                  <a:pt x="522" y="404"/>
                  <a:pt x="565" y="357"/>
                </a:cubicBezTo>
                <a:cubicBezTo>
                  <a:pt x="573" y="335"/>
                  <a:pt x="582" y="321"/>
                  <a:pt x="598" y="304"/>
                </a:cubicBezTo>
                <a:cubicBezTo>
                  <a:pt x="601" y="223"/>
                  <a:pt x="574" y="116"/>
                  <a:pt x="651" y="66"/>
                </a:cubicBezTo>
                <a:cubicBezTo>
                  <a:pt x="669" y="38"/>
                  <a:pt x="670" y="10"/>
                  <a:pt x="704" y="0"/>
                </a:cubicBezTo>
                <a:cubicBezTo>
                  <a:pt x="731" y="2"/>
                  <a:pt x="757" y="3"/>
                  <a:pt x="784" y="6"/>
                </a:cubicBezTo>
                <a:cubicBezTo>
                  <a:pt x="807" y="9"/>
                  <a:pt x="813" y="31"/>
                  <a:pt x="837" y="33"/>
                </a:cubicBezTo>
                <a:cubicBezTo>
                  <a:pt x="859" y="35"/>
                  <a:pt x="881" y="33"/>
                  <a:pt x="903" y="33"/>
                </a:cubicBezTo>
              </a:path>
            </a:pathLst>
          </a:cu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121" name="未知"/>
          <p:cNvSpPr/>
          <p:nvPr/>
        </p:nvSpPr>
        <p:spPr>
          <a:xfrm>
            <a:off x="5988050" y="2465388"/>
            <a:ext cx="1335088" cy="946150"/>
          </a:xfrm>
          <a:custGeom>
            <a:avLst/>
            <a:gdLst>
              <a:gd name="txL" fmla="*/ 0 w 841"/>
              <a:gd name="txT" fmla="*/ 0 h 596"/>
              <a:gd name="txR" fmla="*/ 841 w 841"/>
              <a:gd name="txB" fmla="*/ 596 h 596"/>
            </a:gdLst>
            <a:ahLst/>
            <a:cxnLst>
              <a:cxn ang="0">
                <a:pos x="0" y="1451609802"/>
              </a:cxn>
              <a:cxn ang="0">
                <a:pos x="617439325" y="1451609802"/>
              </a:cxn>
              <a:cxn ang="0">
                <a:pos x="652721516" y="1335682662"/>
              </a:cxn>
              <a:cxn ang="0">
                <a:pos x="786289015" y="1252516746"/>
              </a:cxn>
              <a:cxn ang="0">
                <a:pos x="902216410" y="1053425278"/>
              </a:cxn>
              <a:cxn ang="0">
                <a:pos x="934979238" y="952619069"/>
              </a:cxn>
              <a:cxn ang="0">
                <a:pos x="1086188626" y="851812860"/>
              </a:cxn>
              <a:cxn ang="0">
                <a:pos x="1136591755" y="819049850"/>
              </a:cxn>
              <a:cxn ang="0">
                <a:pos x="1302922082" y="584676209"/>
              </a:cxn>
              <a:cxn ang="0">
                <a:pos x="1486892710" y="451107189"/>
              </a:cxn>
              <a:cxn ang="0">
                <a:pos x="1620461796" y="335181537"/>
              </a:cxn>
              <a:cxn ang="0">
                <a:pos x="1668344372" y="284776845"/>
              </a:cxn>
              <a:cxn ang="0">
                <a:pos x="1953122846" y="118446551"/>
              </a:cxn>
              <a:cxn ang="0">
                <a:pos x="2119453172" y="0"/>
              </a:cxn>
            </a:cxnLst>
            <a:rect l="txL" t="txT" r="txR" b="txB"/>
            <a:pathLst>
              <a:path w="841" h="596">
                <a:moveTo>
                  <a:pt x="0" y="576"/>
                </a:moveTo>
                <a:cubicBezTo>
                  <a:pt x="91" y="588"/>
                  <a:pt x="126" y="596"/>
                  <a:pt x="245" y="576"/>
                </a:cubicBezTo>
                <a:cubicBezTo>
                  <a:pt x="261" y="573"/>
                  <a:pt x="249" y="543"/>
                  <a:pt x="259" y="530"/>
                </a:cubicBezTo>
                <a:cubicBezTo>
                  <a:pt x="270" y="516"/>
                  <a:pt x="295" y="503"/>
                  <a:pt x="312" y="497"/>
                </a:cubicBezTo>
                <a:cubicBezTo>
                  <a:pt x="329" y="470"/>
                  <a:pt x="344" y="446"/>
                  <a:pt x="358" y="418"/>
                </a:cubicBezTo>
                <a:cubicBezTo>
                  <a:pt x="364" y="406"/>
                  <a:pt x="361" y="388"/>
                  <a:pt x="371" y="378"/>
                </a:cubicBezTo>
                <a:cubicBezTo>
                  <a:pt x="374" y="375"/>
                  <a:pt x="419" y="346"/>
                  <a:pt x="431" y="338"/>
                </a:cubicBezTo>
                <a:cubicBezTo>
                  <a:pt x="438" y="334"/>
                  <a:pt x="451" y="325"/>
                  <a:pt x="451" y="325"/>
                </a:cubicBezTo>
                <a:cubicBezTo>
                  <a:pt x="472" y="293"/>
                  <a:pt x="485" y="253"/>
                  <a:pt x="517" y="232"/>
                </a:cubicBezTo>
                <a:cubicBezTo>
                  <a:pt x="535" y="204"/>
                  <a:pt x="559" y="190"/>
                  <a:pt x="590" y="179"/>
                </a:cubicBezTo>
                <a:cubicBezTo>
                  <a:pt x="612" y="146"/>
                  <a:pt x="596" y="163"/>
                  <a:pt x="643" y="133"/>
                </a:cubicBezTo>
                <a:cubicBezTo>
                  <a:pt x="651" y="128"/>
                  <a:pt x="655" y="119"/>
                  <a:pt x="662" y="113"/>
                </a:cubicBezTo>
                <a:cubicBezTo>
                  <a:pt x="697" y="84"/>
                  <a:pt x="731" y="60"/>
                  <a:pt x="775" y="47"/>
                </a:cubicBezTo>
                <a:cubicBezTo>
                  <a:pt x="793" y="19"/>
                  <a:pt x="813" y="15"/>
                  <a:pt x="841" y="0"/>
                </a:cubicBezTo>
              </a:path>
            </a:pathLst>
          </a:cu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5" name="WordArt 10"/>
          <p:cNvSpPr>
            <a:spLocks noTextEdit="1"/>
          </p:cNvSpPr>
          <p:nvPr/>
        </p:nvSpPr>
        <p:spPr>
          <a:xfrm>
            <a:off x="7967663" y="1052513"/>
            <a:ext cx="733425" cy="113982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90123" name="Text Box 11"/>
          <p:cNvSpPr txBox="1">
            <a:spLocks noChangeArrowheads="1"/>
          </p:cNvSpPr>
          <p:nvPr/>
        </p:nvSpPr>
        <p:spPr bwMode="auto">
          <a:xfrm>
            <a:off x="8472488" y="1773238"/>
            <a:ext cx="20875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</a:t>
            </a: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有结冰期</a:t>
            </a:r>
          </a:p>
        </p:txBody>
      </p:sp>
      <p:sp>
        <p:nvSpPr>
          <p:cNvPr id="90124" name="Text Box 12"/>
          <p:cNvSpPr txBox="1">
            <a:spLocks noChangeArrowheads="1"/>
          </p:cNvSpPr>
          <p:nvPr/>
        </p:nvSpPr>
        <p:spPr bwMode="auto">
          <a:xfrm>
            <a:off x="8470900" y="2406650"/>
            <a:ext cx="2087563" cy="1383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2.</a:t>
            </a: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从较低纬度流向较高纬度的河段</a:t>
            </a:r>
          </a:p>
        </p:txBody>
      </p:sp>
      <p:sp>
        <p:nvSpPr>
          <p:cNvPr id="90125" name="Text Box 13"/>
          <p:cNvSpPr txBox="1">
            <a:spLocks noChangeArrowheads="1"/>
          </p:cNvSpPr>
          <p:nvPr/>
        </p:nvSpPr>
        <p:spPr bwMode="auto">
          <a:xfrm>
            <a:off x="1703388" y="4149725"/>
            <a:ext cx="875030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1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想一想：同学们学过的哪些河流可能发生凌汛？</a:t>
            </a:r>
          </a:p>
        </p:txBody>
      </p:sp>
      <p:pic>
        <p:nvPicPr>
          <p:cNvPr id="90127" name="Picture 15" descr="俄罗斯地形图"/>
          <p:cNvPicPr>
            <a:picLocks noChangeAspect="1"/>
          </p:cNvPicPr>
          <p:nvPr/>
        </p:nvPicPr>
        <p:blipFill>
          <a:blip r:embed="rId3">
            <a:lum bright="-12000" contrast="24000"/>
          </a:blip>
          <a:stretch>
            <a:fillRect/>
          </a:stretch>
        </p:blipFill>
        <p:spPr>
          <a:xfrm>
            <a:off x="3576638" y="4643438"/>
            <a:ext cx="4032250" cy="2241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20"/>
          <p:cNvGrpSpPr/>
          <p:nvPr/>
        </p:nvGrpSpPr>
        <p:grpSpPr>
          <a:xfrm>
            <a:off x="4949825" y="5640388"/>
            <a:ext cx="385763" cy="1150937"/>
            <a:chOff x="2158" y="3553"/>
            <a:chExt cx="243" cy="725"/>
          </a:xfrm>
        </p:grpSpPr>
        <p:sp>
          <p:nvSpPr>
            <p:cNvPr id="14353" name="Freeform 18"/>
            <p:cNvSpPr/>
            <p:nvPr/>
          </p:nvSpPr>
          <p:spPr>
            <a:xfrm>
              <a:off x="2158" y="3553"/>
              <a:ext cx="243" cy="725"/>
            </a:xfrm>
            <a:custGeom>
              <a:avLst/>
              <a:gdLst>
                <a:gd name="txL" fmla="*/ 0 w 243"/>
                <a:gd name="txT" fmla="*/ 0 h 725"/>
                <a:gd name="txR" fmla="*/ 243 w 243"/>
                <a:gd name="txB" fmla="*/ 725 h 725"/>
              </a:gdLst>
              <a:ahLst/>
              <a:cxnLst>
                <a:cxn ang="0">
                  <a:pos x="243" y="725"/>
                </a:cxn>
                <a:cxn ang="0">
                  <a:pos x="165" y="686"/>
                </a:cxn>
                <a:cxn ang="0">
                  <a:pos x="178" y="615"/>
                </a:cxn>
                <a:cxn ang="0">
                  <a:pos x="107" y="595"/>
                </a:cxn>
                <a:cxn ang="0">
                  <a:pos x="68" y="511"/>
                </a:cxn>
                <a:cxn ang="0">
                  <a:pos x="55" y="492"/>
                </a:cxn>
                <a:cxn ang="0">
                  <a:pos x="68" y="382"/>
                </a:cxn>
                <a:cxn ang="0">
                  <a:pos x="68" y="343"/>
                </a:cxn>
                <a:cxn ang="0">
                  <a:pos x="42" y="330"/>
                </a:cxn>
                <a:cxn ang="0">
                  <a:pos x="4" y="272"/>
                </a:cxn>
                <a:cxn ang="0">
                  <a:pos x="30" y="246"/>
                </a:cxn>
                <a:cxn ang="0">
                  <a:pos x="62" y="207"/>
                </a:cxn>
                <a:cxn ang="0">
                  <a:pos x="17" y="155"/>
                </a:cxn>
                <a:cxn ang="0">
                  <a:pos x="49" y="97"/>
                </a:cxn>
                <a:cxn ang="0">
                  <a:pos x="107" y="45"/>
                </a:cxn>
                <a:cxn ang="0">
                  <a:pos x="120" y="0"/>
                </a:cxn>
              </a:cxnLst>
              <a:rect l="txL" t="txT" r="txR" b="txB"/>
              <a:pathLst>
                <a:path w="243" h="725">
                  <a:moveTo>
                    <a:pt x="243" y="725"/>
                  </a:moveTo>
                  <a:cubicBezTo>
                    <a:pt x="220" y="691"/>
                    <a:pt x="209" y="693"/>
                    <a:pt x="165" y="686"/>
                  </a:cubicBezTo>
                  <a:cubicBezTo>
                    <a:pt x="179" y="647"/>
                    <a:pt x="188" y="660"/>
                    <a:pt x="178" y="615"/>
                  </a:cubicBezTo>
                  <a:cubicBezTo>
                    <a:pt x="143" y="623"/>
                    <a:pt x="133" y="621"/>
                    <a:pt x="107" y="595"/>
                  </a:cubicBezTo>
                  <a:cubicBezTo>
                    <a:pt x="96" y="560"/>
                    <a:pt x="90" y="543"/>
                    <a:pt x="68" y="511"/>
                  </a:cubicBezTo>
                  <a:cubicBezTo>
                    <a:pt x="64" y="505"/>
                    <a:pt x="55" y="492"/>
                    <a:pt x="55" y="492"/>
                  </a:cubicBezTo>
                  <a:cubicBezTo>
                    <a:pt x="59" y="455"/>
                    <a:pt x="62" y="418"/>
                    <a:pt x="68" y="382"/>
                  </a:cubicBezTo>
                  <a:cubicBezTo>
                    <a:pt x="71" y="366"/>
                    <a:pt x="84" y="359"/>
                    <a:pt x="68" y="343"/>
                  </a:cubicBezTo>
                  <a:cubicBezTo>
                    <a:pt x="61" y="336"/>
                    <a:pt x="51" y="334"/>
                    <a:pt x="42" y="330"/>
                  </a:cubicBezTo>
                  <a:cubicBezTo>
                    <a:pt x="29" y="309"/>
                    <a:pt x="12" y="296"/>
                    <a:pt x="4" y="272"/>
                  </a:cubicBezTo>
                  <a:cubicBezTo>
                    <a:pt x="15" y="234"/>
                    <a:pt x="0" y="265"/>
                    <a:pt x="30" y="246"/>
                  </a:cubicBezTo>
                  <a:cubicBezTo>
                    <a:pt x="45" y="237"/>
                    <a:pt x="53" y="221"/>
                    <a:pt x="62" y="207"/>
                  </a:cubicBezTo>
                  <a:cubicBezTo>
                    <a:pt x="16" y="176"/>
                    <a:pt x="27" y="196"/>
                    <a:pt x="17" y="155"/>
                  </a:cubicBezTo>
                  <a:cubicBezTo>
                    <a:pt x="46" y="126"/>
                    <a:pt x="33" y="144"/>
                    <a:pt x="49" y="97"/>
                  </a:cubicBezTo>
                  <a:cubicBezTo>
                    <a:pt x="55" y="80"/>
                    <a:pt x="95" y="58"/>
                    <a:pt x="107" y="45"/>
                  </a:cubicBezTo>
                  <a:cubicBezTo>
                    <a:pt x="112" y="31"/>
                    <a:pt x="120" y="16"/>
                    <a:pt x="120" y="0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4" name="Freeform 19"/>
            <p:cNvSpPr/>
            <p:nvPr/>
          </p:nvSpPr>
          <p:spPr>
            <a:xfrm>
              <a:off x="2213" y="3762"/>
              <a:ext cx="187" cy="406"/>
            </a:xfrm>
            <a:custGeom>
              <a:avLst/>
              <a:gdLst>
                <a:gd name="txL" fmla="*/ 0 w 187"/>
                <a:gd name="txT" fmla="*/ 0 h 406"/>
                <a:gd name="txR" fmla="*/ 187 w 187"/>
                <a:gd name="txB" fmla="*/ 406 h 406"/>
              </a:gdLst>
              <a:ahLst/>
              <a:cxnLst>
                <a:cxn ang="0">
                  <a:pos x="169" y="406"/>
                </a:cxn>
                <a:cxn ang="0">
                  <a:pos x="110" y="315"/>
                </a:cxn>
                <a:cxn ang="0">
                  <a:pos x="91" y="276"/>
                </a:cxn>
                <a:cxn ang="0">
                  <a:pos x="149" y="251"/>
                </a:cxn>
                <a:cxn ang="0">
                  <a:pos x="182" y="212"/>
                </a:cxn>
                <a:cxn ang="0">
                  <a:pos x="97" y="43"/>
                </a:cxn>
                <a:cxn ang="0">
                  <a:pos x="52" y="31"/>
                </a:cxn>
                <a:cxn ang="0">
                  <a:pos x="0" y="11"/>
                </a:cxn>
              </a:cxnLst>
              <a:rect l="txL" t="txT" r="txR" b="txB"/>
              <a:pathLst>
                <a:path w="187" h="406">
                  <a:moveTo>
                    <a:pt x="169" y="406"/>
                  </a:moveTo>
                  <a:cubicBezTo>
                    <a:pt x="161" y="341"/>
                    <a:pt x="165" y="334"/>
                    <a:pt x="110" y="315"/>
                  </a:cubicBezTo>
                  <a:cubicBezTo>
                    <a:pt x="106" y="310"/>
                    <a:pt x="87" y="286"/>
                    <a:pt x="91" y="276"/>
                  </a:cubicBezTo>
                  <a:cubicBezTo>
                    <a:pt x="99" y="256"/>
                    <a:pt x="149" y="251"/>
                    <a:pt x="149" y="251"/>
                  </a:cubicBezTo>
                  <a:cubicBezTo>
                    <a:pt x="153" y="247"/>
                    <a:pt x="181" y="221"/>
                    <a:pt x="182" y="212"/>
                  </a:cubicBezTo>
                  <a:cubicBezTo>
                    <a:pt x="187" y="135"/>
                    <a:pt x="146" y="92"/>
                    <a:pt x="97" y="43"/>
                  </a:cubicBezTo>
                  <a:cubicBezTo>
                    <a:pt x="86" y="32"/>
                    <a:pt x="67" y="35"/>
                    <a:pt x="52" y="31"/>
                  </a:cubicBezTo>
                  <a:cubicBezTo>
                    <a:pt x="32" y="0"/>
                    <a:pt x="47" y="11"/>
                    <a:pt x="0" y="11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0133" name="Freeform 21"/>
          <p:cNvSpPr/>
          <p:nvPr/>
        </p:nvSpPr>
        <p:spPr>
          <a:xfrm>
            <a:off x="5500688" y="5589588"/>
            <a:ext cx="103187" cy="820737"/>
          </a:xfrm>
          <a:custGeom>
            <a:avLst/>
            <a:gdLst>
              <a:gd name="txL" fmla="*/ 0 w 65"/>
              <a:gd name="txT" fmla="*/ 0 h 517"/>
              <a:gd name="txR" fmla="*/ 65 w 65"/>
              <a:gd name="txB" fmla="*/ 517 h 517"/>
            </a:gdLst>
            <a:ahLst/>
            <a:cxnLst>
              <a:cxn ang="0">
                <a:pos x="95765453" y="1302918975"/>
              </a:cxn>
              <a:cxn ang="0">
                <a:pos x="146168335" y="1287798054"/>
              </a:cxn>
              <a:cxn ang="0">
                <a:pos x="65523739" y="1108866360"/>
              </a:cxn>
              <a:cxn ang="0">
                <a:pos x="47881933" y="814008993"/>
              </a:cxn>
              <a:cxn ang="0">
                <a:pos x="80644596" y="456147193"/>
              </a:cxn>
              <a:cxn ang="0">
                <a:pos x="0" y="161289875"/>
              </a:cxn>
              <a:cxn ang="0">
                <a:pos x="65523739" y="0"/>
              </a:cxn>
            </a:cxnLst>
            <a:rect l="txL" t="txT" r="txR" b="txB"/>
            <a:pathLst>
              <a:path w="65" h="517">
                <a:moveTo>
                  <a:pt x="38" y="517"/>
                </a:moveTo>
                <a:cubicBezTo>
                  <a:pt x="45" y="515"/>
                  <a:pt x="55" y="517"/>
                  <a:pt x="58" y="511"/>
                </a:cubicBezTo>
                <a:cubicBezTo>
                  <a:pt x="65" y="493"/>
                  <a:pt x="35" y="454"/>
                  <a:pt x="26" y="440"/>
                </a:cubicBezTo>
                <a:cubicBezTo>
                  <a:pt x="32" y="398"/>
                  <a:pt x="33" y="364"/>
                  <a:pt x="19" y="323"/>
                </a:cubicBezTo>
                <a:cubicBezTo>
                  <a:pt x="14" y="274"/>
                  <a:pt x="3" y="224"/>
                  <a:pt x="32" y="181"/>
                </a:cubicBezTo>
                <a:cubicBezTo>
                  <a:pt x="7" y="144"/>
                  <a:pt x="24" y="102"/>
                  <a:pt x="0" y="64"/>
                </a:cubicBezTo>
                <a:cubicBezTo>
                  <a:pt x="5" y="36"/>
                  <a:pt x="6" y="20"/>
                  <a:pt x="26" y="0"/>
                </a:cubicBez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134" name="Freeform 22"/>
          <p:cNvSpPr/>
          <p:nvPr/>
        </p:nvSpPr>
        <p:spPr>
          <a:xfrm>
            <a:off x="5956300" y="5445125"/>
            <a:ext cx="539750" cy="1027113"/>
          </a:xfrm>
          <a:custGeom>
            <a:avLst/>
            <a:gdLst>
              <a:gd name="txL" fmla="*/ 0 w 340"/>
              <a:gd name="txT" fmla="*/ 0 h 647"/>
              <a:gd name="txR" fmla="*/ 340 w 340"/>
              <a:gd name="txB" fmla="*/ 647 h 647"/>
            </a:gdLst>
            <a:ahLst/>
            <a:cxnLst>
              <a:cxn ang="0">
                <a:pos x="90725617" y="1630542463"/>
              </a:cxn>
              <a:cxn ang="0">
                <a:pos x="42843447" y="1436489617"/>
              </a:cxn>
              <a:cxn ang="0">
                <a:pos x="189012494" y="1305441477"/>
              </a:cxn>
              <a:cxn ang="0">
                <a:pos x="466228144" y="1010583957"/>
              </a:cxn>
              <a:cxn ang="0">
                <a:pos x="579635928" y="962700190"/>
              </a:cxn>
              <a:cxn ang="0">
                <a:pos x="677922780" y="929938949"/>
              </a:cxn>
              <a:cxn ang="0">
                <a:pos x="856853214" y="766127782"/>
              </a:cxn>
              <a:cxn ang="0">
                <a:pos x="743446819" y="667842472"/>
              </a:cxn>
              <a:cxn ang="0">
                <a:pos x="546873115" y="506552454"/>
              </a:cxn>
              <a:cxn ang="0">
                <a:pos x="514111889" y="196572259"/>
              </a:cxn>
              <a:cxn ang="0">
                <a:pos x="483870025" y="50403143"/>
              </a:cxn>
              <a:cxn ang="0">
                <a:pos x="433466918" y="32762841"/>
              </a:cxn>
              <a:cxn ang="0">
                <a:pos x="418345986" y="0"/>
              </a:cxn>
            </a:cxnLst>
            <a:rect l="txL" t="txT" r="txR" b="txB"/>
            <a:pathLst>
              <a:path w="340" h="647">
                <a:moveTo>
                  <a:pt x="36" y="647"/>
                </a:moveTo>
                <a:cubicBezTo>
                  <a:pt x="5" y="637"/>
                  <a:pt x="0" y="600"/>
                  <a:pt x="17" y="570"/>
                </a:cubicBezTo>
                <a:cubicBezTo>
                  <a:pt x="41" y="527"/>
                  <a:pt x="50" y="541"/>
                  <a:pt x="75" y="518"/>
                </a:cubicBezTo>
                <a:cubicBezTo>
                  <a:pt x="113" y="484"/>
                  <a:pt x="141" y="426"/>
                  <a:pt x="185" y="401"/>
                </a:cubicBezTo>
                <a:cubicBezTo>
                  <a:pt x="209" y="387"/>
                  <a:pt x="207" y="389"/>
                  <a:pt x="230" y="382"/>
                </a:cubicBezTo>
                <a:cubicBezTo>
                  <a:pt x="243" y="378"/>
                  <a:pt x="269" y="369"/>
                  <a:pt x="269" y="369"/>
                </a:cubicBezTo>
                <a:cubicBezTo>
                  <a:pt x="302" y="347"/>
                  <a:pt x="319" y="337"/>
                  <a:pt x="340" y="304"/>
                </a:cubicBezTo>
                <a:cubicBezTo>
                  <a:pt x="330" y="259"/>
                  <a:pt x="329" y="284"/>
                  <a:pt x="295" y="265"/>
                </a:cubicBezTo>
                <a:cubicBezTo>
                  <a:pt x="265" y="249"/>
                  <a:pt x="236" y="229"/>
                  <a:pt x="217" y="201"/>
                </a:cubicBezTo>
                <a:cubicBezTo>
                  <a:pt x="225" y="158"/>
                  <a:pt x="230" y="116"/>
                  <a:pt x="204" y="78"/>
                </a:cubicBezTo>
                <a:cubicBezTo>
                  <a:pt x="198" y="59"/>
                  <a:pt x="202" y="37"/>
                  <a:pt x="192" y="20"/>
                </a:cubicBezTo>
                <a:cubicBezTo>
                  <a:pt x="188" y="14"/>
                  <a:pt x="178" y="17"/>
                  <a:pt x="172" y="13"/>
                </a:cubicBezTo>
                <a:cubicBezTo>
                  <a:pt x="168" y="10"/>
                  <a:pt x="168" y="4"/>
                  <a:pt x="166" y="0"/>
                </a:cubicBez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9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9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9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0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8" grpId="0" bldLvl="0" animBg="1"/>
      <p:bldP spid="90123" grpId="0" bldLvl="0" animBg="1"/>
      <p:bldP spid="90124" grpId="0" bldLvl="0" animBg="1"/>
      <p:bldP spid="9012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2">
            <a:lum bright="-35999" contrast="60000"/>
          </a:blip>
          <a:srcRect l="34235" t="1073" r="1161" b="45032"/>
          <a:stretch>
            <a:fillRect/>
          </a:stretch>
        </p:blipFill>
        <p:spPr>
          <a:xfrm>
            <a:off x="1703388" y="2060575"/>
            <a:ext cx="5119687" cy="35909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363" name="Freeform 5"/>
          <p:cNvSpPr/>
          <p:nvPr/>
        </p:nvSpPr>
        <p:spPr>
          <a:xfrm>
            <a:off x="1863725" y="4387850"/>
            <a:ext cx="2865438" cy="1089025"/>
          </a:xfrm>
          <a:custGeom>
            <a:avLst/>
            <a:gdLst>
              <a:gd name="txL" fmla="*/ 0 w 1805"/>
              <a:gd name="txT" fmla="*/ 0 h 686"/>
              <a:gd name="txR" fmla="*/ 1805 w 1805"/>
              <a:gd name="txB" fmla="*/ 686 h 686"/>
            </a:gdLst>
            <a:ahLst/>
            <a:cxnLst>
              <a:cxn ang="0">
                <a:pos x="0" y="1338203683"/>
              </a:cxn>
              <a:cxn ang="0">
                <a:pos x="405746010" y="1386085841"/>
              </a:cxn>
              <a:cxn ang="0">
                <a:pos x="536794222" y="1502012987"/>
              </a:cxn>
              <a:cxn ang="0">
                <a:pos x="602318278" y="1696066140"/>
              </a:cxn>
              <a:cxn ang="0">
                <a:pos x="715724505" y="1680945208"/>
              </a:cxn>
              <a:cxn ang="0">
                <a:pos x="814011383" y="1648181998"/>
              </a:cxn>
              <a:cxn ang="0">
                <a:pos x="1010583750" y="1680945208"/>
              </a:cxn>
              <a:cxn ang="0">
                <a:pos x="1058465920" y="1713706434"/>
              </a:cxn>
              <a:cxn ang="0">
                <a:pos x="1108869040" y="1728827366"/>
              </a:cxn>
              <a:cxn ang="0">
                <a:pos x="1156752798" y="1713706434"/>
              </a:cxn>
              <a:cxn ang="0">
                <a:pos x="1091228742" y="1615420772"/>
              </a:cxn>
              <a:cxn ang="0">
                <a:pos x="897175936" y="1469251761"/>
              </a:cxn>
              <a:cxn ang="0">
                <a:pos x="798890447" y="1370964909"/>
              </a:cxn>
              <a:cxn ang="0">
                <a:pos x="1010583750" y="1159271859"/>
              </a:cxn>
              <a:cxn ang="0">
                <a:pos x="1237397791" y="1272678056"/>
              </a:cxn>
              <a:cxn ang="0">
                <a:pos x="1466731194" y="1141629978"/>
              </a:cxn>
              <a:cxn ang="0">
                <a:pos x="1514614951" y="1126509046"/>
              </a:cxn>
              <a:cxn ang="0">
                <a:pos x="1663303362" y="1108868752"/>
              </a:cxn>
              <a:cxn ang="0">
                <a:pos x="1761590637" y="962699742"/>
              </a:cxn>
              <a:cxn ang="0">
                <a:pos x="1728827815" y="914815996"/>
              </a:cxn>
              <a:cxn ang="0">
                <a:pos x="1776711573" y="882054770"/>
              </a:cxn>
              <a:cxn ang="0">
                <a:pos x="1922880622" y="816530533"/>
              </a:cxn>
              <a:cxn ang="0">
                <a:pos x="1973283742" y="783769307"/>
              </a:cxn>
              <a:cxn ang="0">
                <a:pos x="2006044976" y="670361522"/>
              </a:cxn>
              <a:cxn ang="0">
                <a:pos x="2071569032" y="637598709"/>
              </a:cxn>
              <a:cxn ang="0">
                <a:pos x="2147483647" y="521671563"/>
              </a:cxn>
              <a:cxn ang="0">
                <a:pos x="2147483647" y="196572167"/>
              </a:cxn>
              <a:cxn ang="0">
                <a:pos x="2147483647" y="113406247"/>
              </a:cxn>
              <a:cxn ang="0">
                <a:pos x="2147483647" y="0"/>
              </a:cxn>
              <a:cxn ang="0">
                <a:pos x="2147483647" y="50403119"/>
              </a:cxn>
              <a:cxn ang="0">
                <a:pos x="2147483647" y="98286877"/>
              </a:cxn>
              <a:cxn ang="0">
                <a:pos x="2147483647" y="196572167"/>
              </a:cxn>
              <a:cxn ang="0">
                <a:pos x="2147483647" y="604837483"/>
              </a:cxn>
              <a:cxn ang="0">
                <a:pos x="2147483647" y="995460968"/>
              </a:cxn>
              <a:cxn ang="0">
                <a:pos x="2147483647" y="1469251761"/>
              </a:cxn>
              <a:cxn ang="0">
                <a:pos x="2147483647" y="1565017665"/>
              </a:cxn>
              <a:cxn ang="0">
                <a:pos x="2147483647" y="1549896733"/>
              </a:cxn>
              <a:cxn ang="0">
                <a:pos x="2147483647" y="1484372694"/>
              </a:cxn>
              <a:cxn ang="0">
                <a:pos x="2147483647" y="1469251761"/>
              </a:cxn>
              <a:cxn ang="0">
                <a:pos x="2147483647" y="1418848654"/>
              </a:cxn>
              <a:cxn ang="0">
                <a:pos x="2147483647" y="1386085841"/>
              </a:cxn>
              <a:cxn ang="0">
                <a:pos x="2147483647" y="1192033085"/>
              </a:cxn>
              <a:cxn ang="0">
                <a:pos x="2147483647" y="1043344713"/>
              </a:cxn>
              <a:cxn ang="0">
                <a:pos x="2147483647" y="995460968"/>
              </a:cxn>
              <a:cxn ang="0">
                <a:pos x="2147483647" y="962699742"/>
              </a:cxn>
              <a:cxn ang="0">
                <a:pos x="2147483647" y="864414477"/>
              </a:cxn>
              <a:cxn ang="0">
                <a:pos x="2147483647" y="831651465"/>
              </a:cxn>
              <a:cxn ang="0">
                <a:pos x="2147483647" y="766127426"/>
              </a:cxn>
            </a:cxnLst>
            <a:rect l="txL" t="txT" r="txR" b="txB"/>
            <a:pathLst>
              <a:path w="1805" h="686">
                <a:moveTo>
                  <a:pt x="0" y="531"/>
                </a:moveTo>
                <a:cubicBezTo>
                  <a:pt x="50" y="517"/>
                  <a:pt x="110" y="544"/>
                  <a:pt x="161" y="550"/>
                </a:cubicBezTo>
                <a:cubicBezTo>
                  <a:pt x="185" y="587"/>
                  <a:pt x="166" y="586"/>
                  <a:pt x="213" y="596"/>
                </a:cubicBezTo>
                <a:cubicBezTo>
                  <a:pt x="230" y="620"/>
                  <a:pt x="230" y="645"/>
                  <a:pt x="239" y="673"/>
                </a:cubicBezTo>
                <a:cubicBezTo>
                  <a:pt x="254" y="671"/>
                  <a:pt x="269" y="670"/>
                  <a:pt x="284" y="667"/>
                </a:cubicBezTo>
                <a:cubicBezTo>
                  <a:pt x="297" y="664"/>
                  <a:pt x="323" y="654"/>
                  <a:pt x="323" y="654"/>
                </a:cubicBezTo>
                <a:cubicBezTo>
                  <a:pt x="335" y="656"/>
                  <a:pt x="386" y="661"/>
                  <a:pt x="401" y="667"/>
                </a:cubicBezTo>
                <a:cubicBezTo>
                  <a:pt x="408" y="670"/>
                  <a:pt x="413" y="677"/>
                  <a:pt x="420" y="680"/>
                </a:cubicBezTo>
                <a:cubicBezTo>
                  <a:pt x="426" y="683"/>
                  <a:pt x="433" y="684"/>
                  <a:pt x="440" y="686"/>
                </a:cubicBezTo>
                <a:cubicBezTo>
                  <a:pt x="446" y="684"/>
                  <a:pt x="456" y="686"/>
                  <a:pt x="459" y="680"/>
                </a:cubicBezTo>
                <a:cubicBezTo>
                  <a:pt x="466" y="666"/>
                  <a:pt x="438" y="645"/>
                  <a:pt x="433" y="641"/>
                </a:cubicBezTo>
                <a:cubicBezTo>
                  <a:pt x="408" y="621"/>
                  <a:pt x="383" y="601"/>
                  <a:pt x="356" y="583"/>
                </a:cubicBezTo>
                <a:cubicBezTo>
                  <a:pt x="341" y="573"/>
                  <a:pt x="317" y="544"/>
                  <a:pt x="317" y="544"/>
                </a:cubicBezTo>
                <a:cubicBezTo>
                  <a:pt x="295" y="481"/>
                  <a:pt x="358" y="481"/>
                  <a:pt x="401" y="460"/>
                </a:cubicBezTo>
                <a:cubicBezTo>
                  <a:pt x="455" y="465"/>
                  <a:pt x="475" y="456"/>
                  <a:pt x="491" y="505"/>
                </a:cubicBezTo>
                <a:cubicBezTo>
                  <a:pt x="571" y="489"/>
                  <a:pt x="544" y="510"/>
                  <a:pt x="582" y="453"/>
                </a:cubicBezTo>
                <a:cubicBezTo>
                  <a:pt x="586" y="447"/>
                  <a:pt x="594" y="448"/>
                  <a:pt x="601" y="447"/>
                </a:cubicBezTo>
                <a:cubicBezTo>
                  <a:pt x="621" y="444"/>
                  <a:pt x="640" y="442"/>
                  <a:pt x="660" y="440"/>
                </a:cubicBezTo>
                <a:cubicBezTo>
                  <a:pt x="679" y="421"/>
                  <a:pt x="690" y="407"/>
                  <a:pt x="699" y="382"/>
                </a:cubicBezTo>
                <a:cubicBezTo>
                  <a:pt x="695" y="376"/>
                  <a:pt x="685" y="371"/>
                  <a:pt x="686" y="363"/>
                </a:cubicBezTo>
                <a:cubicBezTo>
                  <a:pt x="687" y="355"/>
                  <a:pt x="699" y="355"/>
                  <a:pt x="705" y="350"/>
                </a:cubicBezTo>
                <a:cubicBezTo>
                  <a:pt x="740" y="319"/>
                  <a:pt x="705" y="333"/>
                  <a:pt x="763" y="324"/>
                </a:cubicBezTo>
                <a:cubicBezTo>
                  <a:pt x="770" y="320"/>
                  <a:pt x="779" y="318"/>
                  <a:pt x="783" y="311"/>
                </a:cubicBezTo>
                <a:cubicBezTo>
                  <a:pt x="787" y="305"/>
                  <a:pt x="789" y="273"/>
                  <a:pt x="796" y="266"/>
                </a:cubicBezTo>
                <a:cubicBezTo>
                  <a:pt x="803" y="259"/>
                  <a:pt x="813" y="257"/>
                  <a:pt x="822" y="253"/>
                </a:cubicBezTo>
                <a:cubicBezTo>
                  <a:pt x="837" y="228"/>
                  <a:pt x="853" y="229"/>
                  <a:pt x="873" y="207"/>
                </a:cubicBezTo>
                <a:cubicBezTo>
                  <a:pt x="876" y="179"/>
                  <a:pt x="878" y="109"/>
                  <a:pt x="893" y="78"/>
                </a:cubicBezTo>
                <a:cubicBezTo>
                  <a:pt x="901" y="61"/>
                  <a:pt x="924" y="57"/>
                  <a:pt x="938" y="45"/>
                </a:cubicBezTo>
                <a:cubicBezTo>
                  <a:pt x="989" y="0"/>
                  <a:pt x="957" y="14"/>
                  <a:pt x="996" y="0"/>
                </a:cubicBezTo>
                <a:cubicBezTo>
                  <a:pt x="1012" y="4"/>
                  <a:pt x="1026" y="16"/>
                  <a:pt x="1042" y="20"/>
                </a:cubicBezTo>
                <a:cubicBezTo>
                  <a:pt x="1078" y="30"/>
                  <a:pt x="1116" y="28"/>
                  <a:pt x="1152" y="39"/>
                </a:cubicBezTo>
                <a:cubicBezTo>
                  <a:pt x="1180" y="67"/>
                  <a:pt x="1188" y="71"/>
                  <a:pt x="1229" y="78"/>
                </a:cubicBezTo>
                <a:cubicBezTo>
                  <a:pt x="1224" y="134"/>
                  <a:pt x="1213" y="186"/>
                  <a:pt x="1197" y="240"/>
                </a:cubicBezTo>
                <a:cubicBezTo>
                  <a:pt x="1193" y="302"/>
                  <a:pt x="1197" y="342"/>
                  <a:pt x="1177" y="395"/>
                </a:cubicBezTo>
                <a:cubicBezTo>
                  <a:pt x="1173" y="448"/>
                  <a:pt x="1176" y="544"/>
                  <a:pt x="1139" y="583"/>
                </a:cubicBezTo>
                <a:cubicBezTo>
                  <a:pt x="1141" y="596"/>
                  <a:pt x="1137" y="611"/>
                  <a:pt x="1145" y="621"/>
                </a:cubicBezTo>
                <a:cubicBezTo>
                  <a:pt x="1149" y="626"/>
                  <a:pt x="1159" y="618"/>
                  <a:pt x="1165" y="615"/>
                </a:cubicBezTo>
                <a:cubicBezTo>
                  <a:pt x="1226" y="581"/>
                  <a:pt x="1160" y="607"/>
                  <a:pt x="1210" y="589"/>
                </a:cubicBezTo>
                <a:cubicBezTo>
                  <a:pt x="1307" y="625"/>
                  <a:pt x="1262" y="611"/>
                  <a:pt x="1488" y="583"/>
                </a:cubicBezTo>
                <a:cubicBezTo>
                  <a:pt x="1495" y="582"/>
                  <a:pt x="1491" y="569"/>
                  <a:pt x="1495" y="563"/>
                </a:cubicBezTo>
                <a:cubicBezTo>
                  <a:pt x="1500" y="557"/>
                  <a:pt x="1508" y="554"/>
                  <a:pt x="1514" y="550"/>
                </a:cubicBezTo>
                <a:cubicBezTo>
                  <a:pt x="1522" y="538"/>
                  <a:pt x="1568" y="476"/>
                  <a:pt x="1572" y="473"/>
                </a:cubicBezTo>
                <a:cubicBezTo>
                  <a:pt x="1604" y="452"/>
                  <a:pt x="1638" y="435"/>
                  <a:pt x="1669" y="414"/>
                </a:cubicBezTo>
                <a:cubicBezTo>
                  <a:pt x="1673" y="408"/>
                  <a:pt x="1676" y="400"/>
                  <a:pt x="1682" y="395"/>
                </a:cubicBezTo>
                <a:cubicBezTo>
                  <a:pt x="1688" y="389"/>
                  <a:pt x="1697" y="388"/>
                  <a:pt x="1702" y="382"/>
                </a:cubicBezTo>
                <a:cubicBezTo>
                  <a:pt x="1724" y="355"/>
                  <a:pt x="1689" y="369"/>
                  <a:pt x="1721" y="343"/>
                </a:cubicBezTo>
                <a:cubicBezTo>
                  <a:pt x="1735" y="332"/>
                  <a:pt x="1756" y="334"/>
                  <a:pt x="1773" y="330"/>
                </a:cubicBezTo>
                <a:cubicBezTo>
                  <a:pt x="1797" y="314"/>
                  <a:pt x="1787" y="322"/>
                  <a:pt x="1805" y="304"/>
                </a:cubicBezTo>
              </a:path>
            </a:pathLst>
          </a:custGeom>
          <a:noFill/>
          <a:ln w="5715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4" name="Freeform 6"/>
          <p:cNvSpPr/>
          <p:nvPr/>
        </p:nvSpPr>
        <p:spPr>
          <a:xfrm>
            <a:off x="4545013" y="2147888"/>
            <a:ext cx="2095500" cy="955675"/>
          </a:xfrm>
          <a:custGeom>
            <a:avLst/>
            <a:gdLst>
              <a:gd name="txL" fmla="*/ 0 w 1320"/>
              <a:gd name="txT" fmla="*/ 0 h 602"/>
              <a:gd name="txR" fmla="*/ 1320 w 1320"/>
              <a:gd name="txB" fmla="*/ 602 h 602"/>
            </a:gdLst>
            <a:ahLst/>
            <a:cxnLst>
              <a:cxn ang="0">
                <a:pos x="0" y="1192033026"/>
              </a:cxn>
              <a:cxn ang="0">
                <a:pos x="131048126" y="1076105885"/>
              </a:cxn>
              <a:cxn ang="0">
                <a:pos x="226814078" y="980339987"/>
              </a:cxn>
              <a:cxn ang="0">
                <a:pos x="277217184" y="929936882"/>
              </a:cxn>
              <a:cxn ang="0">
                <a:pos x="423386292" y="670361489"/>
              </a:cxn>
              <a:cxn ang="0">
                <a:pos x="569555300" y="539313417"/>
              </a:cxn>
              <a:cxn ang="0">
                <a:pos x="536792487" y="360383091"/>
              </a:cxn>
              <a:cxn ang="0">
                <a:pos x="602316526" y="83165941"/>
              </a:cxn>
              <a:cxn ang="0">
                <a:pos x="879533809" y="0"/>
              </a:cxn>
              <a:cxn ang="0">
                <a:pos x="1091226856" y="17640299"/>
              </a:cxn>
              <a:cxn ang="0">
                <a:pos x="1123989669" y="65524061"/>
              </a:cxn>
              <a:cxn ang="0">
                <a:pos x="1239916813" y="83165941"/>
              </a:cxn>
              <a:cxn ang="0">
                <a:pos x="1418848635" y="196572157"/>
              </a:cxn>
              <a:cxn ang="0">
                <a:pos x="1549896711" y="408265246"/>
              </a:cxn>
              <a:cxn ang="0">
                <a:pos x="1630541681" y="718245232"/>
              </a:cxn>
              <a:cxn ang="0">
                <a:pos x="1645662613" y="783767681"/>
              </a:cxn>
              <a:cxn ang="0">
                <a:pos x="1696064529" y="816530492"/>
              </a:cxn>
              <a:cxn ang="0">
                <a:pos x="1827112605" y="897175658"/>
              </a:cxn>
              <a:cxn ang="0">
                <a:pos x="2053926584" y="995460918"/>
              </a:cxn>
              <a:cxn ang="0">
                <a:pos x="2147483647" y="1076105885"/>
              </a:cxn>
              <a:cxn ang="0">
                <a:pos x="2147483647" y="1239916769"/>
              </a:cxn>
              <a:cxn ang="0">
                <a:pos x="2147483647" y="1517133844"/>
              </a:cxn>
              <a:cxn ang="0">
                <a:pos x="2147483647" y="1484372620"/>
              </a:cxn>
              <a:cxn ang="0">
                <a:pos x="2147483647" y="1338203617"/>
              </a:cxn>
              <a:cxn ang="0">
                <a:pos x="2147483647" y="1257557062"/>
              </a:cxn>
              <a:cxn ang="0">
                <a:pos x="2147483647" y="1060984954"/>
              </a:cxn>
              <a:cxn ang="0">
                <a:pos x="2147483647" y="1013102799"/>
              </a:cxn>
            </a:cxnLst>
            <a:rect l="txL" t="txT" r="txR" b="txB"/>
            <a:pathLst>
              <a:path w="1320" h="602">
                <a:moveTo>
                  <a:pt x="0" y="473"/>
                </a:moveTo>
                <a:cubicBezTo>
                  <a:pt x="15" y="450"/>
                  <a:pt x="25" y="436"/>
                  <a:pt x="52" y="427"/>
                </a:cubicBezTo>
                <a:cubicBezTo>
                  <a:pt x="65" y="414"/>
                  <a:pt x="77" y="402"/>
                  <a:pt x="90" y="389"/>
                </a:cubicBezTo>
                <a:cubicBezTo>
                  <a:pt x="97" y="382"/>
                  <a:pt x="110" y="369"/>
                  <a:pt x="110" y="369"/>
                </a:cubicBezTo>
                <a:cubicBezTo>
                  <a:pt x="124" y="325"/>
                  <a:pt x="117" y="282"/>
                  <a:pt x="168" y="266"/>
                </a:cubicBezTo>
                <a:cubicBezTo>
                  <a:pt x="187" y="246"/>
                  <a:pt x="207" y="233"/>
                  <a:pt x="226" y="214"/>
                </a:cubicBezTo>
                <a:cubicBezTo>
                  <a:pt x="237" y="183"/>
                  <a:pt x="256" y="156"/>
                  <a:pt x="213" y="143"/>
                </a:cubicBezTo>
                <a:cubicBezTo>
                  <a:pt x="183" y="96"/>
                  <a:pt x="178" y="52"/>
                  <a:pt x="239" y="33"/>
                </a:cubicBezTo>
                <a:cubicBezTo>
                  <a:pt x="277" y="8"/>
                  <a:pt x="299" y="9"/>
                  <a:pt x="349" y="0"/>
                </a:cubicBezTo>
                <a:cubicBezTo>
                  <a:pt x="377" y="2"/>
                  <a:pt x="406" y="0"/>
                  <a:pt x="433" y="7"/>
                </a:cubicBezTo>
                <a:cubicBezTo>
                  <a:pt x="440" y="9"/>
                  <a:pt x="439" y="23"/>
                  <a:pt x="446" y="26"/>
                </a:cubicBezTo>
                <a:cubicBezTo>
                  <a:pt x="460" y="32"/>
                  <a:pt x="477" y="31"/>
                  <a:pt x="492" y="33"/>
                </a:cubicBezTo>
                <a:cubicBezTo>
                  <a:pt x="524" y="43"/>
                  <a:pt x="534" y="68"/>
                  <a:pt x="563" y="78"/>
                </a:cubicBezTo>
                <a:cubicBezTo>
                  <a:pt x="588" y="103"/>
                  <a:pt x="603" y="129"/>
                  <a:pt x="615" y="162"/>
                </a:cubicBezTo>
                <a:cubicBezTo>
                  <a:pt x="622" y="204"/>
                  <a:pt x="635" y="244"/>
                  <a:pt x="647" y="285"/>
                </a:cubicBezTo>
                <a:cubicBezTo>
                  <a:pt x="649" y="294"/>
                  <a:pt x="648" y="304"/>
                  <a:pt x="653" y="311"/>
                </a:cubicBezTo>
                <a:cubicBezTo>
                  <a:pt x="657" y="318"/>
                  <a:pt x="666" y="320"/>
                  <a:pt x="673" y="324"/>
                </a:cubicBezTo>
                <a:cubicBezTo>
                  <a:pt x="689" y="347"/>
                  <a:pt x="699" y="348"/>
                  <a:pt x="725" y="356"/>
                </a:cubicBezTo>
                <a:cubicBezTo>
                  <a:pt x="747" y="390"/>
                  <a:pt x="778" y="383"/>
                  <a:pt x="815" y="395"/>
                </a:cubicBezTo>
                <a:cubicBezTo>
                  <a:pt x="844" y="414"/>
                  <a:pt x="878" y="419"/>
                  <a:pt x="912" y="427"/>
                </a:cubicBezTo>
                <a:cubicBezTo>
                  <a:pt x="943" y="447"/>
                  <a:pt x="933" y="459"/>
                  <a:pt x="945" y="492"/>
                </a:cubicBezTo>
                <a:cubicBezTo>
                  <a:pt x="951" y="546"/>
                  <a:pt x="947" y="577"/>
                  <a:pt x="996" y="602"/>
                </a:cubicBezTo>
                <a:cubicBezTo>
                  <a:pt x="1018" y="598"/>
                  <a:pt x="1041" y="598"/>
                  <a:pt x="1061" y="589"/>
                </a:cubicBezTo>
                <a:cubicBezTo>
                  <a:pt x="1064" y="587"/>
                  <a:pt x="1076" y="540"/>
                  <a:pt x="1087" y="531"/>
                </a:cubicBezTo>
                <a:cubicBezTo>
                  <a:pt x="1097" y="523"/>
                  <a:pt x="1151" y="503"/>
                  <a:pt x="1165" y="499"/>
                </a:cubicBezTo>
                <a:cubicBezTo>
                  <a:pt x="1217" y="464"/>
                  <a:pt x="1237" y="431"/>
                  <a:pt x="1301" y="421"/>
                </a:cubicBezTo>
                <a:cubicBezTo>
                  <a:pt x="1307" y="415"/>
                  <a:pt x="1320" y="402"/>
                  <a:pt x="1320" y="402"/>
                </a:cubicBezTo>
              </a:path>
            </a:pathLst>
          </a:custGeom>
          <a:noFill/>
          <a:ln w="5715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WordArt 7"/>
          <p:cNvSpPr>
            <a:spLocks noTextEdit="1"/>
          </p:cNvSpPr>
          <p:nvPr/>
        </p:nvSpPr>
        <p:spPr>
          <a:xfrm>
            <a:off x="1992313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自然环境与河流</a:t>
            </a:r>
          </a:p>
        </p:txBody>
      </p:sp>
      <p:sp>
        <p:nvSpPr>
          <p:cNvPr id="112648" name="Text Box 8"/>
          <p:cNvSpPr txBox="1">
            <a:spLocks noChangeArrowheads="1"/>
          </p:cNvSpPr>
          <p:nvPr/>
        </p:nvSpPr>
        <p:spPr bwMode="auto">
          <a:xfrm>
            <a:off x="1631950" y="1254125"/>
            <a:ext cx="90011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1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思考：黄河和黑龙江的含沙量有什么不同？为什么？</a:t>
            </a:r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6959600" y="2060575"/>
            <a:ext cx="3384550" cy="22015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3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黑龙江含沙量小</a:t>
            </a:r>
          </a:p>
          <a:p>
            <a:pPr marR="0" defTabSz="914400">
              <a:spcBef>
                <a:spcPct val="30000"/>
              </a:spcBef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kern="1200" cap="none" spc="0" normalizeH="0" baseline="0" noProof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R="0" defTabSz="914400">
              <a:spcBef>
                <a:spcPct val="30000"/>
              </a:spcBef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kern="1200" cap="none" spc="0" normalizeH="0" baseline="0" noProof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R="0" defTabSz="914400">
              <a:spcBef>
                <a:spcPct val="3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黄河含沙量大</a:t>
            </a:r>
          </a:p>
        </p:txBody>
      </p:sp>
      <p:sp>
        <p:nvSpPr>
          <p:cNvPr id="112651" name="Text Box 11"/>
          <p:cNvSpPr txBox="1">
            <a:spLocks noChangeArrowheads="1"/>
          </p:cNvSpPr>
          <p:nvPr/>
        </p:nvSpPr>
        <p:spPr bwMode="auto">
          <a:xfrm>
            <a:off x="6959600" y="2627313"/>
            <a:ext cx="3384550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流经东北林区，植被覆盖率高。</a:t>
            </a:r>
          </a:p>
        </p:txBody>
      </p:sp>
      <p:sp>
        <p:nvSpPr>
          <p:cNvPr id="112652" name="Text Box 12"/>
          <p:cNvSpPr txBox="1">
            <a:spLocks noChangeArrowheads="1"/>
          </p:cNvSpPr>
          <p:nvPr/>
        </p:nvSpPr>
        <p:spPr bwMode="auto">
          <a:xfrm>
            <a:off x="6959600" y="4211638"/>
            <a:ext cx="3384550" cy="1383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流经黄土高原，植被覆盖率低，水土流失现象严重。</a:t>
            </a:r>
          </a:p>
        </p:txBody>
      </p:sp>
      <p:sp>
        <p:nvSpPr>
          <p:cNvPr id="112653" name="Text Box 13"/>
          <p:cNvSpPr txBox="1">
            <a:spLocks noChangeArrowheads="1"/>
          </p:cNvSpPr>
          <p:nvPr/>
        </p:nvSpPr>
        <p:spPr bwMode="auto">
          <a:xfrm>
            <a:off x="5664200" y="333375"/>
            <a:ext cx="1152525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植被</a:t>
            </a:r>
          </a:p>
        </p:txBody>
      </p:sp>
      <p:sp>
        <p:nvSpPr>
          <p:cNvPr id="112654" name="Text Box 14"/>
          <p:cNvSpPr txBox="1">
            <a:spLocks noChangeArrowheads="1"/>
          </p:cNvSpPr>
          <p:nvPr/>
        </p:nvSpPr>
        <p:spPr bwMode="auto">
          <a:xfrm>
            <a:off x="7967663" y="333375"/>
            <a:ext cx="2520950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河流含沙量</a:t>
            </a:r>
          </a:p>
        </p:txBody>
      </p:sp>
      <p:sp>
        <p:nvSpPr>
          <p:cNvPr id="112655" name="AutoShape 15"/>
          <p:cNvSpPr/>
          <p:nvPr/>
        </p:nvSpPr>
        <p:spPr>
          <a:xfrm>
            <a:off x="7032625" y="477838"/>
            <a:ext cx="720725" cy="3603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8" grpId="0" bldLvl="0" animBg="1"/>
      <p:bldP spid="112649" grpId="0" bldLvl="0" animBg="1"/>
      <p:bldP spid="112651" grpId="0" bldLvl="0" animBg="1"/>
      <p:bldP spid="112652" grpId="0" bldLvl="0" animBg="1"/>
      <p:bldP spid="112654" grpId="0" bldLvl="0" animBg="1"/>
      <p:bldP spid="11265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/>
        </p:nvSpPr>
        <p:spPr>
          <a:xfrm>
            <a:off x="1416050" y="260350"/>
            <a:ext cx="9144000" cy="1397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800" b="1" dirty="0">
                <a:solidFill>
                  <a:srgbClr val="5F5F5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地形</a:t>
            </a:r>
            <a:r>
              <a:rPr lang="zh-CN" altLang="en-US" sz="2800" b="1" dirty="0">
                <a:solidFill>
                  <a:srgbClr val="5F5F5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气候</a:t>
            </a:r>
            <a:r>
              <a:rPr lang="zh-CN" altLang="en-US" sz="2800" b="1" dirty="0">
                <a:solidFill>
                  <a:srgbClr val="5F5F5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因素，综合分析为什么亚马孙河流量和流域面积居世界第一？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1827213" y="1412875"/>
            <a:ext cx="4340225" cy="2952750"/>
            <a:chOff x="0" y="0"/>
            <a:chExt cx="6834" cy="4648"/>
          </a:xfrm>
        </p:grpSpPr>
        <p:pic>
          <p:nvPicPr>
            <p:cNvPr id="16408" name="Picture 4" descr="~K5SCH(EN%9%B$]MYY4H(%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834" cy="464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409" name="未知"/>
            <p:cNvSpPr/>
            <p:nvPr/>
          </p:nvSpPr>
          <p:spPr>
            <a:xfrm>
              <a:off x="1134" y="1701"/>
              <a:ext cx="3503" cy="2074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75" y="199"/>
                </a:cxn>
                <a:cxn ang="0">
                  <a:pos x="55" y="189"/>
                </a:cxn>
                <a:cxn ang="0">
                  <a:pos x="38" y="179"/>
                </a:cxn>
                <a:cxn ang="0">
                  <a:pos x="27" y="166"/>
                </a:cxn>
                <a:cxn ang="0">
                  <a:pos x="13" y="151"/>
                </a:cxn>
                <a:cxn ang="0">
                  <a:pos x="10" y="139"/>
                </a:cxn>
                <a:cxn ang="0">
                  <a:pos x="19" y="133"/>
                </a:cxn>
                <a:cxn ang="0">
                  <a:pos x="24" y="124"/>
                </a:cxn>
                <a:cxn ang="0">
                  <a:pos x="21" y="116"/>
                </a:cxn>
                <a:cxn ang="0">
                  <a:pos x="7" y="108"/>
                </a:cxn>
                <a:cxn ang="0">
                  <a:pos x="2" y="96"/>
                </a:cxn>
                <a:cxn ang="0">
                  <a:pos x="2" y="83"/>
                </a:cxn>
                <a:cxn ang="0">
                  <a:pos x="13" y="73"/>
                </a:cxn>
                <a:cxn ang="0">
                  <a:pos x="24" y="71"/>
                </a:cxn>
                <a:cxn ang="0">
                  <a:pos x="44" y="60"/>
                </a:cxn>
                <a:cxn ang="0">
                  <a:pos x="58" y="45"/>
                </a:cxn>
                <a:cxn ang="0">
                  <a:pos x="75" y="50"/>
                </a:cxn>
                <a:cxn ang="0">
                  <a:pos x="78" y="53"/>
                </a:cxn>
                <a:cxn ang="0">
                  <a:pos x="106" y="50"/>
                </a:cxn>
                <a:cxn ang="0">
                  <a:pos x="117" y="53"/>
                </a:cxn>
                <a:cxn ang="0">
                  <a:pos x="131" y="56"/>
                </a:cxn>
                <a:cxn ang="0">
                  <a:pos x="142" y="56"/>
                </a:cxn>
                <a:cxn ang="0">
                  <a:pos x="150" y="51"/>
                </a:cxn>
                <a:cxn ang="0">
                  <a:pos x="150" y="41"/>
                </a:cxn>
                <a:cxn ang="0">
                  <a:pos x="164" y="40"/>
                </a:cxn>
                <a:cxn ang="0">
                  <a:pos x="176" y="43"/>
                </a:cxn>
                <a:cxn ang="0">
                  <a:pos x="195" y="31"/>
                </a:cxn>
                <a:cxn ang="0">
                  <a:pos x="218" y="33"/>
                </a:cxn>
                <a:cxn ang="0">
                  <a:pos x="232" y="46"/>
                </a:cxn>
                <a:cxn ang="0">
                  <a:pos x="274" y="53"/>
                </a:cxn>
                <a:cxn ang="0">
                  <a:pos x="296" y="56"/>
                </a:cxn>
                <a:cxn ang="0">
                  <a:pos x="321" y="41"/>
                </a:cxn>
                <a:cxn ang="0">
                  <a:pos x="352" y="50"/>
                </a:cxn>
                <a:cxn ang="0">
                  <a:pos x="369" y="51"/>
                </a:cxn>
                <a:cxn ang="0">
                  <a:pos x="403" y="41"/>
                </a:cxn>
                <a:cxn ang="0">
                  <a:pos x="448" y="30"/>
                </a:cxn>
                <a:cxn ang="0">
                  <a:pos x="493" y="30"/>
                </a:cxn>
                <a:cxn ang="0">
                  <a:pos x="518" y="18"/>
                </a:cxn>
                <a:cxn ang="0">
                  <a:pos x="554" y="8"/>
                </a:cxn>
                <a:cxn ang="0">
                  <a:pos x="568" y="0"/>
                </a:cxn>
              </a:cxnLst>
              <a:rect l="txL" t="txT" r="txR" b="txB"/>
              <a:pathLst>
                <a:path w="21600" h="21600">
                  <a:moveTo>
                    <a:pt x="2842" y="21600"/>
                  </a:moveTo>
                  <a:cubicBezTo>
                    <a:pt x="2719" y="21422"/>
                    <a:pt x="2324" y="20881"/>
                    <a:pt x="2096" y="20527"/>
                  </a:cubicBezTo>
                  <a:cubicBezTo>
                    <a:pt x="1868" y="20173"/>
                    <a:pt x="1634" y="19860"/>
                    <a:pt x="1455" y="19444"/>
                  </a:cubicBezTo>
                  <a:cubicBezTo>
                    <a:pt x="1276" y="19027"/>
                    <a:pt x="1190" y="18517"/>
                    <a:pt x="1029" y="18006"/>
                  </a:cubicBezTo>
                  <a:cubicBezTo>
                    <a:pt x="869" y="17496"/>
                    <a:pt x="598" y="16861"/>
                    <a:pt x="493" y="16382"/>
                  </a:cubicBezTo>
                  <a:cubicBezTo>
                    <a:pt x="388" y="15903"/>
                    <a:pt x="351" y="15455"/>
                    <a:pt x="388" y="15122"/>
                  </a:cubicBezTo>
                  <a:cubicBezTo>
                    <a:pt x="425" y="14788"/>
                    <a:pt x="622" y="14674"/>
                    <a:pt x="709" y="14403"/>
                  </a:cubicBezTo>
                  <a:cubicBezTo>
                    <a:pt x="795" y="14132"/>
                    <a:pt x="906" y="13799"/>
                    <a:pt x="924" y="13497"/>
                  </a:cubicBezTo>
                  <a:cubicBezTo>
                    <a:pt x="943" y="13195"/>
                    <a:pt x="918" y="12903"/>
                    <a:pt x="813" y="12601"/>
                  </a:cubicBezTo>
                  <a:cubicBezTo>
                    <a:pt x="709" y="12299"/>
                    <a:pt x="406" y="12060"/>
                    <a:pt x="283" y="11706"/>
                  </a:cubicBezTo>
                  <a:cubicBezTo>
                    <a:pt x="160" y="11351"/>
                    <a:pt x="104" y="10893"/>
                    <a:pt x="67" y="10445"/>
                  </a:cubicBezTo>
                  <a:cubicBezTo>
                    <a:pt x="30" y="9998"/>
                    <a:pt x="0" y="9414"/>
                    <a:pt x="67" y="8998"/>
                  </a:cubicBezTo>
                  <a:cubicBezTo>
                    <a:pt x="135" y="8581"/>
                    <a:pt x="351" y="8133"/>
                    <a:pt x="493" y="7925"/>
                  </a:cubicBezTo>
                  <a:cubicBezTo>
                    <a:pt x="635" y="7717"/>
                    <a:pt x="727" y="7977"/>
                    <a:pt x="924" y="7738"/>
                  </a:cubicBezTo>
                  <a:cubicBezTo>
                    <a:pt x="1122" y="7498"/>
                    <a:pt x="1461" y="6956"/>
                    <a:pt x="1671" y="6477"/>
                  </a:cubicBezTo>
                  <a:cubicBezTo>
                    <a:pt x="1880" y="5998"/>
                    <a:pt x="2003" y="5040"/>
                    <a:pt x="2201" y="4863"/>
                  </a:cubicBezTo>
                  <a:cubicBezTo>
                    <a:pt x="2398" y="4686"/>
                    <a:pt x="2719" y="5259"/>
                    <a:pt x="2842" y="5405"/>
                  </a:cubicBezTo>
                  <a:cubicBezTo>
                    <a:pt x="2965" y="5551"/>
                    <a:pt x="2750" y="5759"/>
                    <a:pt x="2947" y="5759"/>
                  </a:cubicBezTo>
                  <a:cubicBezTo>
                    <a:pt x="3144" y="5759"/>
                    <a:pt x="3767" y="5405"/>
                    <a:pt x="4014" y="5405"/>
                  </a:cubicBezTo>
                  <a:cubicBezTo>
                    <a:pt x="4260" y="5405"/>
                    <a:pt x="4279" y="5644"/>
                    <a:pt x="4439" y="5759"/>
                  </a:cubicBezTo>
                  <a:cubicBezTo>
                    <a:pt x="4599" y="5873"/>
                    <a:pt x="4815" y="6061"/>
                    <a:pt x="4976" y="6123"/>
                  </a:cubicBezTo>
                  <a:cubicBezTo>
                    <a:pt x="5136" y="6186"/>
                    <a:pt x="5278" y="6217"/>
                    <a:pt x="5401" y="6123"/>
                  </a:cubicBezTo>
                  <a:cubicBezTo>
                    <a:pt x="5524" y="6030"/>
                    <a:pt x="5666" y="5853"/>
                    <a:pt x="5722" y="5582"/>
                  </a:cubicBezTo>
                  <a:cubicBezTo>
                    <a:pt x="5777" y="5311"/>
                    <a:pt x="5635" y="4707"/>
                    <a:pt x="5722" y="4499"/>
                  </a:cubicBezTo>
                  <a:cubicBezTo>
                    <a:pt x="5808" y="4290"/>
                    <a:pt x="6092" y="4290"/>
                    <a:pt x="6252" y="4322"/>
                  </a:cubicBezTo>
                  <a:cubicBezTo>
                    <a:pt x="6412" y="4353"/>
                    <a:pt x="6480" y="4821"/>
                    <a:pt x="6677" y="4676"/>
                  </a:cubicBezTo>
                  <a:cubicBezTo>
                    <a:pt x="6875" y="4530"/>
                    <a:pt x="7158" y="3593"/>
                    <a:pt x="7424" y="3416"/>
                  </a:cubicBezTo>
                  <a:cubicBezTo>
                    <a:pt x="7689" y="3238"/>
                    <a:pt x="8046" y="3332"/>
                    <a:pt x="8274" y="3603"/>
                  </a:cubicBezTo>
                  <a:cubicBezTo>
                    <a:pt x="8503" y="3874"/>
                    <a:pt x="8453" y="4686"/>
                    <a:pt x="8811" y="5040"/>
                  </a:cubicBezTo>
                  <a:cubicBezTo>
                    <a:pt x="9169" y="5394"/>
                    <a:pt x="10001" y="5582"/>
                    <a:pt x="10408" y="5759"/>
                  </a:cubicBezTo>
                  <a:cubicBezTo>
                    <a:pt x="10815" y="5936"/>
                    <a:pt x="10957" y="6332"/>
                    <a:pt x="11259" y="6123"/>
                  </a:cubicBezTo>
                  <a:cubicBezTo>
                    <a:pt x="11561" y="5915"/>
                    <a:pt x="11863" y="4613"/>
                    <a:pt x="12221" y="4499"/>
                  </a:cubicBezTo>
                  <a:cubicBezTo>
                    <a:pt x="12578" y="4384"/>
                    <a:pt x="13090" y="5228"/>
                    <a:pt x="13392" y="5405"/>
                  </a:cubicBezTo>
                  <a:cubicBezTo>
                    <a:pt x="13695" y="5582"/>
                    <a:pt x="13713" y="5728"/>
                    <a:pt x="14034" y="5582"/>
                  </a:cubicBezTo>
                  <a:cubicBezTo>
                    <a:pt x="14354" y="5436"/>
                    <a:pt x="14811" y="4884"/>
                    <a:pt x="15310" y="4499"/>
                  </a:cubicBezTo>
                  <a:cubicBezTo>
                    <a:pt x="15809" y="4113"/>
                    <a:pt x="16451" y="3447"/>
                    <a:pt x="17018" y="3238"/>
                  </a:cubicBezTo>
                  <a:cubicBezTo>
                    <a:pt x="17585" y="3030"/>
                    <a:pt x="18282" y="3447"/>
                    <a:pt x="18726" y="3238"/>
                  </a:cubicBezTo>
                  <a:cubicBezTo>
                    <a:pt x="19170" y="3030"/>
                    <a:pt x="19293" y="2364"/>
                    <a:pt x="19682" y="1978"/>
                  </a:cubicBezTo>
                  <a:cubicBezTo>
                    <a:pt x="20070" y="1593"/>
                    <a:pt x="20749" y="1228"/>
                    <a:pt x="21069" y="895"/>
                  </a:cubicBezTo>
                  <a:cubicBezTo>
                    <a:pt x="21390" y="562"/>
                    <a:pt x="21513" y="145"/>
                    <a:pt x="21600" y="0"/>
                  </a:cubicBezTo>
                </a:path>
              </a:pathLst>
            </a:custGeom>
            <a:noFill/>
            <a:ln w="101600" cap="flat" cmpd="sng">
              <a:solidFill>
                <a:srgbClr val="0000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7526" name="Text Box 6"/>
          <p:cNvSpPr txBox="1"/>
          <p:nvPr/>
        </p:nvSpPr>
        <p:spPr>
          <a:xfrm>
            <a:off x="1847850" y="4508500"/>
            <a:ext cx="3960813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Calibri" panose="020F0502020204030204" charset="0"/>
                <a:ea typeface="黑体" panose="02010609060101010101" pitchFamily="49" charset="-122"/>
              </a:rPr>
              <a:t>气候：</a:t>
            </a:r>
          </a:p>
          <a:p>
            <a:r>
              <a:rPr lang="zh-CN" altLang="en-US" sz="3200" b="1" dirty="0">
                <a:latin typeface="Calibri" panose="020F0502020204030204" charset="0"/>
                <a:ea typeface="黑体" panose="02010609060101010101" pitchFamily="49" charset="-122"/>
              </a:rPr>
              <a:t>流经热带雨林气候区，降水多，河流水量大。</a:t>
            </a:r>
          </a:p>
        </p:txBody>
      </p:sp>
      <p:pic>
        <p:nvPicPr>
          <p:cNvPr id="10752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363" y="1412875"/>
            <a:ext cx="3600450" cy="3009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Group 8"/>
          <p:cNvGrpSpPr/>
          <p:nvPr/>
        </p:nvGrpSpPr>
        <p:grpSpPr>
          <a:xfrm>
            <a:off x="6989763" y="1690688"/>
            <a:ext cx="2925762" cy="2098675"/>
            <a:chOff x="0" y="0"/>
            <a:chExt cx="4608" cy="3305"/>
          </a:xfrm>
        </p:grpSpPr>
        <p:grpSp>
          <p:nvGrpSpPr>
            <p:cNvPr id="16396" name="Group 9"/>
            <p:cNvGrpSpPr/>
            <p:nvPr/>
          </p:nvGrpSpPr>
          <p:grpSpPr>
            <a:xfrm>
              <a:off x="20" y="691"/>
              <a:ext cx="4345" cy="2614"/>
              <a:chOff x="0" y="0"/>
              <a:chExt cx="4345" cy="2614"/>
            </a:xfrm>
          </p:grpSpPr>
          <p:sp>
            <p:nvSpPr>
              <p:cNvPr id="16404" name="未知"/>
              <p:cNvSpPr/>
              <p:nvPr/>
            </p:nvSpPr>
            <p:spPr>
              <a:xfrm>
                <a:off x="207" y="0"/>
                <a:ext cx="2818" cy="629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47" y="2"/>
                  </a:cxn>
                  <a:cxn ang="0">
                    <a:pos x="68" y="5"/>
                  </a:cxn>
                  <a:cxn ang="0">
                    <a:pos x="99" y="5"/>
                  </a:cxn>
                  <a:cxn ang="0">
                    <a:pos x="122" y="5"/>
                  </a:cxn>
                  <a:cxn ang="0">
                    <a:pos x="151" y="7"/>
                  </a:cxn>
                  <a:cxn ang="0">
                    <a:pos x="192" y="9"/>
                  </a:cxn>
                  <a:cxn ang="0">
                    <a:pos x="201" y="7"/>
                  </a:cxn>
                  <a:cxn ang="0">
                    <a:pos x="223" y="15"/>
                  </a:cxn>
                  <a:cxn ang="0">
                    <a:pos x="266" y="18"/>
                  </a:cxn>
                  <a:cxn ang="0">
                    <a:pos x="318" y="16"/>
                  </a:cxn>
                  <a:cxn ang="0">
                    <a:pos x="368" y="16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cubicBezTo>
                      <a:pt x="459" y="309"/>
                      <a:pt x="2123" y="892"/>
                      <a:pt x="2782" y="1785"/>
                    </a:cubicBezTo>
                    <a:cubicBezTo>
                      <a:pt x="3441" y="2678"/>
                      <a:pt x="3472" y="4670"/>
                      <a:pt x="3978" y="5357"/>
                    </a:cubicBezTo>
                    <a:cubicBezTo>
                      <a:pt x="4484" y="6043"/>
                      <a:pt x="5304" y="5837"/>
                      <a:pt x="5833" y="5940"/>
                    </a:cubicBezTo>
                    <a:cubicBezTo>
                      <a:pt x="6361" y="6043"/>
                      <a:pt x="6653" y="5563"/>
                      <a:pt x="7159" y="5940"/>
                    </a:cubicBezTo>
                    <a:cubicBezTo>
                      <a:pt x="7665" y="6318"/>
                      <a:pt x="8193" y="7623"/>
                      <a:pt x="8876" y="8310"/>
                    </a:cubicBezTo>
                    <a:cubicBezTo>
                      <a:pt x="9558" y="8997"/>
                      <a:pt x="10777" y="10199"/>
                      <a:pt x="11259" y="10096"/>
                    </a:cubicBezTo>
                    <a:cubicBezTo>
                      <a:pt x="11742" y="9993"/>
                      <a:pt x="11489" y="6455"/>
                      <a:pt x="11796" y="7726"/>
                    </a:cubicBezTo>
                    <a:cubicBezTo>
                      <a:pt x="12103" y="8997"/>
                      <a:pt x="12478" y="15556"/>
                      <a:pt x="13114" y="17822"/>
                    </a:cubicBezTo>
                    <a:cubicBezTo>
                      <a:pt x="13751" y="20089"/>
                      <a:pt x="14709" y="21187"/>
                      <a:pt x="15636" y="21393"/>
                    </a:cubicBezTo>
                    <a:cubicBezTo>
                      <a:pt x="16564" y="21600"/>
                      <a:pt x="17683" y="19505"/>
                      <a:pt x="18679" y="19024"/>
                    </a:cubicBezTo>
                    <a:cubicBezTo>
                      <a:pt x="19676" y="18543"/>
                      <a:pt x="21117" y="18509"/>
                      <a:pt x="21600" y="18406"/>
                    </a:cubicBezTo>
                  </a:path>
                </a:pathLst>
              </a:custGeom>
              <a:noFill/>
              <a:ln w="57150" cap="flat" cmpd="sng">
                <a:solidFill>
                  <a:srgbClr val="0000CC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5" name="未知"/>
              <p:cNvSpPr/>
              <p:nvPr/>
            </p:nvSpPr>
            <p:spPr>
              <a:xfrm>
                <a:off x="1722" y="516"/>
                <a:ext cx="1216" cy="1524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4" y="108"/>
                  </a:cxn>
                  <a:cxn ang="0">
                    <a:pos x="0" y="92"/>
                  </a:cxn>
                  <a:cxn ang="0">
                    <a:pos x="6" y="73"/>
                  </a:cxn>
                  <a:cxn ang="0">
                    <a:pos x="21" y="59"/>
                  </a:cxn>
                  <a:cxn ang="0">
                    <a:pos x="28" y="48"/>
                  </a:cxn>
                  <a:cxn ang="0">
                    <a:pos x="40" y="39"/>
                  </a:cxn>
                  <a:cxn ang="0">
                    <a:pos x="60" y="27"/>
                  </a:cxn>
                  <a:cxn ang="0">
                    <a:pos x="64" y="4"/>
                  </a:cxn>
                  <a:cxn ang="0">
                    <a:pos x="66" y="4"/>
                  </a:cxn>
                  <a:cxn ang="0">
                    <a:pos x="68" y="1"/>
                  </a:cxn>
                </a:cxnLst>
                <a:rect l="txL" t="txT" r="txR" b="txB"/>
                <a:pathLst>
                  <a:path w="21600" h="21600">
                    <a:moveTo>
                      <a:pt x="1332" y="21600"/>
                    </a:moveTo>
                    <a:cubicBezTo>
                      <a:pt x="1136" y="21075"/>
                      <a:pt x="0" y="19573"/>
                      <a:pt x="106" y="18425"/>
                    </a:cubicBezTo>
                    <a:cubicBezTo>
                      <a:pt x="213" y="17277"/>
                      <a:pt x="888" y="15845"/>
                      <a:pt x="1953" y="14740"/>
                    </a:cubicBezTo>
                    <a:cubicBezTo>
                      <a:pt x="3019" y="13634"/>
                      <a:pt x="5435" y="12656"/>
                      <a:pt x="6554" y="11806"/>
                    </a:cubicBezTo>
                    <a:cubicBezTo>
                      <a:pt x="7673" y="10955"/>
                      <a:pt x="7673" y="10247"/>
                      <a:pt x="8703" y="9595"/>
                    </a:cubicBezTo>
                    <a:cubicBezTo>
                      <a:pt x="9734" y="8943"/>
                      <a:pt x="11013" y="8574"/>
                      <a:pt x="12700" y="7880"/>
                    </a:cubicBezTo>
                    <a:cubicBezTo>
                      <a:pt x="14388" y="7185"/>
                      <a:pt x="17621" y="6604"/>
                      <a:pt x="18846" y="5428"/>
                    </a:cubicBezTo>
                    <a:cubicBezTo>
                      <a:pt x="20072" y="4251"/>
                      <a:pt x="19770" y="1559"/>
                      <a:pt x="20072" y="779"/>
                    </a:cubicBezTo>
                    <a:cubicBezTo>
                      <a:pt x="20374" y="0"/>
                      <a:pt x="20427" y="864"/>
                      <a:pt x="20676" y="779"/>
                    </a:cubicBezTo>
                    <a:cubicBezTo>
                      <a:pt x="20925" y="694"/>
                      <a:pt x="21440" y="368"/>
                      <a:pt x="21600" y="283"/>
                    </a:cubicBezTo>
                  </a:path>
                </a:pathLst>
              </a:custGeom>
              <a:noFill/>
              <a:ln w="57150" cap="flat" cmpd="sng">
                <a:solidFill>
                  <a:srgbClr val="0000CC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6" name="未知"/>
              <p:cNvSpPr/>
              <p:nvPr/>
            </p:nvSpPr>
            <p:spPr>
              <a:xfrm>
                <a:off x="3613" y="260"/>
                <a:ext cx="732" cy="2354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243"/>
                  </a:cxn>
                  <a:cxn ang="0">
                    <a:pos x="2" y="251"/>
                  </a:cxn>
                  <a:cxn ang="0">
                    <a:pos x="6" y="256"/>
                  </a:cxn>
                  <a:cxn ang="0">
                    <a:pos x="11" y="252"/>
                  </a:cxn>
                  <a:cxn ang="0">
                    <a:pos x="15" y="249"/>
                  </a:cxn>
                  <a:cxn ang="0">
                    <a:pos x="15" y="239"/>
                  </a:cxn>
                  <a:cxn ang="0">
                    <a:pos x="17" y="237"/>
                  </a:cxn>
                  <a:cxn ang="0">
                    <a:pos x="20" y="222"/>
                  </a:cxn>
                  <a:cxn ang="0">
                    <a:pos x="25" y="203"/>
                  </a:cxn>
                  <a:cxn ang="0">
                    <a:pos x="21" y="192"/>
                  </a:cxn>
                  <a:cxn ang="0">
                    <a:pos x="19" y="170"/>
                  </a:cxn>
                  <a:cxn ang="0">
                    <a:pos x="19" y="154"/>
                  </a:cxn>
                  <a:cxn ang="0">
                    <a:pos x="18" y="132"/>
                  </a:cxn>
                  <a:cxn ang="0">
                    <a:pos x="16" y="117"/>
                  </a:cxn>
                  <a:cxn ang="0">
                    <a:pos x="19" y="98"/>
                  </a:cxn>
                  <a:cxn ang="0">
                    <a:pos x="16" y="79"/>
                  </a:cxn>
                  <a:cxn ang="0">
                    <a:pos x="13" y="64"/>
                  </a:cxn>
                  <a:cxn ang="0">
                    <a:pos x="19" y="43"/>
                  </a:cxn>
                  <a:cxn ang="0">
                    <a:pos x="23" y="24"/>
                  </a:cxn>
                  <a:cxn ang="0">
                    <a:pos x="18" y="0"/>
                  </a:cxn>
                </a:cxnLst>
                <a:rect l="txL" t="txT" r="txR" b="txB"/>
                <a:pathLst>
                  <a:path w="21600" h="21600">
                    <a:moveTo>
                      <a:pt x="0" y="20462"/>
                    </a:moveTo>
                    <a:cubicBezTo>
                      <a:pt x="324" y="20563"/>
                      <a:pt x="1180" y="20911"/>
                      <a:pt x="2036" y="21095"/>
                    </a:cubicBezTo>
                    <a:cubicBezTo>
                      <a:pt x="2891" y="21278"/>
                      <a:pt x="3895" y="21544"/>
                      <a:pt x="5075" y="21572"/>
                    </a:cubicBezTo>
                    <a:cubicBezTo>
                      <a:pt x="6255" y="21600"/>
                      <a:pt x="7908" y="21352"/>
                      <a:pt x="9177" y="21251"/>
                    </a:cubicBezTo>
                    <a:cubicBezTo>
                      <a:pt x="10445" y="21150"/>
                      <a:pt x="12157" y="21122"/>
                      <a:pt x="12747" y="20939"/>
                    </a:cubicBezTo>
                    <a:cubicBezTo>
                      <a:pt x="13337" y="20755"/>
                      <a:pt x="12422" y="20297"/>
                      <a:pt x="12747" y="20141"/>
                    </a:cubicBezTo>
                    <a:cubicBezTo>
                      <a:pt x="13072" y="19985"/>
                      <a:pt x="14016" y="20223"/>
                      <a:pt x="14783" y="19985"/>
                    </a:cubicBezTo>
                    <a:cubicBezTo>
                      <a:pt x="15550" y="19746"/>
                      <a:pt x="16229" y="19195"/>
                      <a:pt x="17321" y="18718"/>
                    </a:cubicBezTo>
                    <a:cubicBezTo>
                      <a:pt x="18413" y="18241"/>
                      <a:pt x="21245" y="17553"/>
                      <a:pt x="21422" y="17131"/>
                    </a:cubicBezTo>
                    <a:cubicBezTo>
                      <a:pt x="21600" y="16709"/>
                      <a:pt x="19121" y="16654"/>
                      <a:pt x="18354" y="16177"/>
                    </a:cubicBezTo>
                    <a:cubicBezTo>
                      <a:pt x="17586" y="15699"/>
                      <a:pt x="17144" y="14809"/>
                      <a:pt x="16819" y="14277"/>
                    </a:cubicBezTo>
                    <a:cubicBezTo>
                      <a:pt x="16495" y="13745"/>
                      <a:pt x="16583" y="13534"/>
                      <a:pt x="16318" y="13002"/>
                    </a:cubicBezTo>
                    <a:cubicBezTo>
                      <a:pt x="16052" y="12470"/>
                      <a:pt x="15698" y="11625"/>
                      <a:pt x="15285" y="11102"/>
                    </a:cubicBezTo>
                    <a:cubicBezTo>
                      <a:pt x="14872" y="10579"/>
                      <a:pt x="13485" y="10313"/>
                      <a:pt x="13750" y="9836"/>
                    </a:cubicBezTo>
                    <a:cubicBezTo>
                      <a:pt x="14016" y="9359"/>
                      <a:pt x="16819" y="8781"/>
                      <a:pt x="16819" y="8249"/>
                    </a:cubicBezTo>
                    <a:cubicBezTo>
                      <a:pt x="16819" y="7716"/>
                      <a:pt x="14606" y="7138"/>
                      <a:pt x="13750" y="6661"/>
                    </a:cubicBezTo>
                    <a:cubicBezTo>
                      <a:pt x="12895" y="6184"/>
                      <a:pt x="11213" y="5900"/>
                      <a:pt x="11714" y="5395"/>
                    </a:cubicBezTo>
                    <a:cubicBezTo>
                      <a:pt x="12216" y="4890"/>
                      <a:pt x="15373" y="4202"/>
                      <a:pt x="16819" y="3642"/>
                    </a:cubicBezTo>
                    <a:cubicBezTo>
                      <a:pt x="18265" y="3083"/>
                      <a:pt x="20567" y="2661"/>
                      <a:pt x="20390" y="2055"/>
                    </a:cubicBezTo>
                    <a:cubicBezTo>
                      <a:pt x="20213" y="1449"/>
                      <a:pt x="16554" y="339"/>
                      <a:pt x="15786" y="0"/>
                    </a:cubicBezTo>
                  </a:path>
                </a:pathLst>
              </a:custGeom>
              <a:noFill/>
              <a:ln w="57150" cap="flat" cmpd="sng">
                <a:solidFill>
                  <a:srgbClr val="0000CC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7" name="未知"/>
              <p:cNvSpPr/>
              <p:nvPr/>
            </p:nvSpPr>
            <p:spPr>
              <a:xfrm>
                <a:off x="0" y="536"/>
                <a:ext cx="414" cy="1833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8" y="156"/>
                  </a:cxn>
                  <a:cxn ang="0">
                    <a:pos x="5" y="139"/>
                  </a:cxn>
                  <a:cxn ang="0">
                    <a:pos x="5" y="122"/>
                  </a:cxn>
                  <a:cxn ang="0">
                    <a:pos x="4" y="106"/>
                  </a:cxn>
                  <a:cxn ang="0">
                    <a:pos x="3" y="81"/>
                  </a:cxn>
                  <a:cxn ang="0">
                    <a:pos x="1" y="72"/>
                  </a:cxn>
                  <a:cxn ang="0">
                    <a:pos x="0" y="47"/>
                  </a:cxn>
                  <a:cxn ang="0">
                    <a:pos x="1" y="29"/>
                  </a:cxn>
                  <a:cxn ang="0">
                    <a:pos x="5" y="25"/>
                  </a:cxn>
                  <a:cxn ang="0">
                    <a:pos x="5" y="12"/>
                  </a:cxn>
                  <a:cxn ang="0">
                    <a:pos x="7" y="3"/>
                  </a:cxn>
                  <a:cxn ang="0">
                    <a:pos x="7" y="0"/>
                  </a:cxn>
                </a:cxnLst>
                <a:rect l="txL" t="txT" r="txR" b="txB"/>
                <a:pathLst>
                  <a:path w="21600" h="21600">
                    <a:moveTo>
                      <a:pt x="21600" y="21600"/>
                    </a:moveTo>
                    <a:cubicBezTo>
                      <a:pt x="20400" y="21222"/>
                      <a:pt x="15600" y="20138"/>
                      <a:pt x="14400" y="19361"/>
                    </a:cubicBezTo>
                    <a:cubicBezTo>
                      <a:pt x="13200" y="18583"/>
                      <a:pt x="14973" y="17687"/>
                      <a:pt x="14400" y="16909"/>
                    </a:cubicBezTo>
                    <a:cubicBezTo>
                      <a:pt x="13826" y="16132"/>
                      <a:pt x="11843" y="15625"/>
                      <a:pt x="10800" y="14671"/>
                    </a:cubicBezTo>
                    <a:cubicBezTo>
                      <a:pt x="9756" y="13716"/>
                      <a:pt x="9286" y="11984"/>
                      <a:pt x="8086" y="11206"/>
                    </a:cubicBezTo>
                    <a:cubicBezTo>
                      <a:pt x="6886" y="10428"/>
                      <a:pt x="4956" y="10758"/>
                      <a:pt x="3600" y="9981"/>
                    </a:cubicBezTo>
                    <a:cubicBezTo>
                      <a:pt x="2243" y="9203"/>
                      <a:pt x="0" y="7506"/>
                      <a:pt x="0" y="6528"/>
                    </a:cubicBezTo>
                    <a:cubicBezTo>
                      <a:pt x="0" y="5550"/>
                      <a:pt x="1356" y="4583"/>
                      <a:pt x="3600" y="4077"/>
                    </a:cubicBezTo>
                    <a:cubicBezTo>
                      <a:pt x="5843" y="3570"/>
                      <a:pt x="11739" y="3865"/>
                      <a:pt x="13513" y="3464"/>
                    </a:cubicBezTo>
                    <a:cubicBezTo>
                      <a:pt x="15286" y="3063"/>
                      <a:pt x="13356" y="2144"/>
                      <a:pt x="14400" y="1637"/>
                    </a:cubicBezTo>
                    <a:cubicBezTo>
                      <a:pt x="15443" y="1131"/>
                      <a:pt x="18939" y="683"/>
                      <a:pt x="19826" y="412"/>
                    </a:cubicBezTo>
                    <a:cubicBezTo>
                      <a:pt x="20713" y="141"/>
                      <a:pt x="19826" y="70"/>
                      <a:pt x="19826" y="0"/>
                    </a:cubicBezTo>
                  </a:path>
                </a:pathLst>
              </a:custGeom>
              <a:noFill/>
              <a:ln w="57150" cap="flat" cmpd="sng">
                <a:solidFill>
                  <a:srgbClr val="0000CC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397" name="未知"/>
            <p:cNvSpPr/>
            <p:nvPr/>
          </p:nvSpPr>
          <p:spPr>
            <a:xfrm>
              <a:off x="2922" y="1072"/>
              <a:ext cx="760" cy="1936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174"/>
                </a:cxn>
                <a:cxn ang="0">
                  <a:pos x="1" y="160"/>
                </a:cxn>
                <a:cxn ang="0">
                  <a:pos x="3" y="149"/>
                </a:cxn>
                <a:cxn ang="0">
                  <a:pos x="5" y="139"/>
                </a:cxn>
                <a:cxn ang="0">
                  <a:pos x="7" y="130"/>
                </a:cxn>
                <a:cxn ang="0">
                  <a:pos x="5" y="119"/>
                </a:cxn>
                <a:cxn ang="0">
                  <a:pos x="3" y="111"/>
                </a:cxn>
                <a:cxn ang="0">
                  <a:pos x="4" y="90"/>
                </a:cxn>
                <a:cxn ang="0">
                  <a:pos x="5" y="82"/>
                </a:cxn>
                <a:cxn ang="0">
                  <a:pos x="5" y="71"/>
                </a:cxn>
                <a:cxn ang="0">
                  <a:pos x="10" y="64"/>
                </a:cxn>
                <a:cxn ang="0">
                  <a:pos x="16" y="60"/>
                </a:cxn>
                <a:cxn ang="0">
                  <a:pos x="22" y="46"/>
                </a:cxn>
                <a:cxn ang="0">
                  <a:pos x="24" y="16"/>
                </a:cxn>
                <a:cxn ang="0">
                  <a:pos x="27" y="0"/>
                </a:cxn>
              </a:cxnLst>
              <a:rect l="txL" t="txT" r="txR" b="txB"/>
              <a:pathLst>
                <a:path w="21600" h="21600">
                  <a:moveTo>
                    <a:pt x="0" y="21600"/>
                  </a:moveTo>
                  <a:cubicBezTo>
                    <a:pt x="85" y="21309"/>
                    <a:pt x="85" y="20372"/>
                    <a:pt x="483" y="19859"/>
                  </a:cubicBezTo>
                  <a:cubicBezTo>
                    <a:pt x="881" y="19346"/>
                    <a:pt x="1875" y="18922"/>
                    <a:pt x="2444" y="18509"/>
                  </a:cubicBezTo>
                  <a:cubicBezTo>
                    <a:pt x="3012" y="18096"/>
                    <a:pt x="3438" y="17739"/>
                    <a:pt x="3922" y="17360"/>
                  </a:cubicBezTo>
                  <a:cubicBezTo>
                    <a:pt x="4405" y="16980"/>
                    <a:pt x="5314" y="16612"/>
                    <a:pt x="5400" y="16200"/>
                  </a:cubicBezTo>
                  <a:cubicBezTo>
                    <a:pt x="5485" y="15787"/>
                    <a:pt x="4888" y="15240"/>
                    <a:pt x="4405" y="14850"/>
                  </a:cubicBezTo>
                  <a:cubicBezTo>
                    <a:pt x="3922" y="14459"/>
                    <a:pt x="2614" y="14492"/>
                    <a:pt x="2444" y="13879"/>
                  </a:cubicBezTo>
                  <a:cubicBezTo>
                    <a:pt x="2273" y="13265"/>
                    <a:pt x="3183" y="11792"/>
                    <a:pt x="3438" y="11179"/>
                  </a:cubicBezTo>
                  <a:cubicBezTo>
                    <a:pt x="3694" y="10565"/>
                    <a:pt x="3836" y="10599"/>
                    <a:pt x="3922" y="10219"/>
                  </a:cubicBezTo>
                  <a:cubicBezTo>
                    <a:pt x="4007" y="9840"/>
                    <a:pt x="3183" y="9249"/>
                    <a:pt x="3922" y="8869"/>
                  </a:cubicBezTo>
                  <a:cubicBezTo>
                    <a:pt x="4661" y="8490"/>
                    <a:pt x="6877" y="8133"/>
                    <a:pt x="8355" y="7910"/>
                  </a:cubicBezTo>
                  <a:cubicBezTo>
                    <a:pt x="9833" y="7687"/>
                    <a:pt x="11141" y="7876"/>
                    <a:pt x="12761" y="7519"/>
                  </a:cubicBezTo>
                  <a:cubicBezTo>
                    <a:pt x="14381" y="7162"/>
                    <a:pt x="17024" y="6705"/>
                    <a:pt x="18161" y="5779"/>
                  </a:cubicBezTo>
                  <a:cubicBezTo>
                    <a:pt x="19297" y="4853"/>
                    <a:pt x="19070" y="2889"/>
                    <a:pt x="19638" y="1930"/>
                  </a:cubicBezTo>
                  <a:cubicBezTo>
                    <a:pt x="20207" y="970"/>
                    <a:pt x="21287" y="323"/>
                    <a:pt x="21600" y="0"/>
                  </a:cubicBezTo>
                </a:path>
              </a:pathLst>
            </a:custGeom>
            <a:noFill/>
            <a:ln w="57150" cap="flat" cmpd="sng">
              <a:solidFill>
                <a:srgbClr val="0000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8" name="未知"/>
            <p:cNvSpPr/>
            <p:nvPr/>
          </p:nvSpPr>
          <p:spPr>
            <a:xfrm>
              <a:off x="0" y="951"/>
              <a:ext cx="1781" cy="544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7" y="3"/>
                </a:cxn>
                <a:cxn ang="0">
                  <a:pos x="20" y="5"/>
                </a:cxn>
                <a:cxn ang="0">
                  <a:pos x="31" y="7"/>
                </a:cxn>
                <a:cxn ang="0">
                  <a:pos x="40" y="9"/>
                </a:cxn>
                <a:cxn ang="0">
                  <a:pos x="51" y="9"/>
                </a:cxn>
                <a:cxn ang="0">
                  <a:pos x="66" y="13"/>
                </a:cxn>
                <a:cxn ang="0">
                  <a:pos x="76" y="13"/>
                </a:cxn>
                <a:cxn ang="0">
                  <a:pos x="84" y="11"/>
                </a:cxn>
                <a:cxn ang="0">
                  <a:pos x="103" y="9"/>
                </a:cxn>
                <a:cxn ang="0">
                  <a:pos x="118" y="7"/>
                </a:cxn>
                <a:cxn ang="0">
                  <a:pos x="140" y="4"/>
                </a:cxn>
                <a:cxn ang="0">
                  <a:pos x="147" y="4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cubicBezTo>
                    <a:pt x="169" y="913"/>
                    <a:pt x="570" y="4208"/>
                    <a:pt x="1055" y="5479"/>
                  </a:cubicBezTo>
                  <a:cubicBezTo>
                    <a:pt x="1540" y="6750"/>
                    <a:pt x="2340" y="6750"/>
                    <a:pt x="2934" y="7544"/>
                  </a:cubicBezTo>
                  <a:cubicBezTo>
                    <a:pt x="3529" y="8338"/>
                    <a:pt x="4135" y="9251"/>
                    <a:pt x="4620" y="10283"/>
                  </a:cubicBezTo>
                  <a:cubicBezTo>
                    <a:pt x="5105" y="11316"/>
                    <a:pt x="5384" y="13023"/>
                    <a:pt x="5869" y="13698"/>
                  </a:cubicBezTo>
                  <a:cubicBezTo>
                    <a:pt x="6355" y="14373"/>
                    <a:pt x="6925" y="13261"/>
                    <a:pt x="7555" y="14413"/>
                  </a:cubicBezTo>
                  <a:cubicBezTo>
                    <a:pt x="8186" y="15564"/>
                    <a:pt x="9047" y="19535"/>
                    <a:pt x="9641" y="20567"/>
                  </a:cubicBezTo>
                  <a:cubicBezTo>
                    <a:pt x="10236" y="21600"/>
                    <a:pt x="10660" y="21123"/>
                    <a:pt x="11109" y="20567"/>
                  </a:cubicBezTo>
                  <a:cubicBezTo>
                    <a:pt x="11558" y="20011"/>
                    <a:pt x="11703" y="18185"/>
                    <a:pt x="12370" y="17152"/>
                  </a:cubicBezTo>
                  <a:cubicBezTo>
                    <a:pt x="13037" y="16120"/>
                    <a:pt x="14262" y="15445"/>
                    <a:pt x="15099" y="14413"/>
                  </a:cubicBezTo>
                  <a:cubicBezTo>
                    <a:pt x="15936" y="13380"/>
                    <a:pt x="16494" y="12348"/>
                    <a:pt x="17403" y="10958"/>
                  </a:cubicBezTo>
                  <a:cubicBezTo>
                    <a:pt x="18313" y="9569"/>
                    <a:pt x="19841" y="6948"/>
                    <a:pt x="20544" y="6154"/>
                  </a:cubicBezTo>
                  <a:cubicBezTo>
                    <a:pt x="21248" y="5360"/>
                    <a:pt x="21430" y="6154"/>
                    <a:pt x="21600" y="6154"/>
                  </a:cubicBezTo>
                </a:path>
              </a:pathLst>
            </a:custGeom>
            <a:noFill/>
            <a:ln w="57150" cap="flat" cmpd="sng">
              <a:solidFill>
                <a:srgbClr val="0000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9" name="未知"/>
            <p:cNvSpPr/>
            <p:nvPr/>
          </p:nvSpPr>
          <p:spPr>
            <a:xfrm>
              <a:off x="450" y="1072"/>
              <a:ext cx="1264" cy="1002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46"/>
                </a:cxn>
                <a:cxn ang="0">
                  <a:pos x="6" y="41"/>
                </a:cxn>
                <a:cxn ang="0">
                  <a:pos x="15" y="39"/>
                </a:cxn>
                <a:cxn ang="0">
                  <a:pos x="17" y="39"/>
                </a:cxn>
                <a:cxn ang="0">
                  <a:pos x="26" y="39"/>
                </a:cxn>
                <a:cxn ang="0">
                  <a:pos x="35" y="39"/>
                </a:cxn>
                <a:cxn ang="0">
                  <a:pos x="41" y="39"/>
                </a:cxn>
                <a:cxn ang="0">
                  <a:pos x="48" y="35"/>
                </a:cxn>
                <a:cxn ang="0">
                  <a:pos x="58" y="29"/>
                </a:cxn>
                <a:cxn ang="0">
                  <a:pos x="59" y="23"/>
                </a:cxn>
                <a:cxn ang="0">
                  <a:pos x="67" y="15"/>
                </a:cxn>
                <a:cxn ang="0">
                  <a:pos x="73" y="4"/>
                </a:cxn>
                <a:cxn ang="0">
                  <a:pos x="74" y="0"/>
                </a:cxn>
              </a:cxnLst>
              <a:rect l="txL" t="txT" r="txR" b="txB"/>
              <a:pathLst>
                <a:path w="21600" h="21600">
                  <a:moveTo>
                    <a:pt x="0" y="21600"/>
                  </a:moveTo>
                  <a:cubicBezTo>
                    <a:pt x="290" y="21168"/>
                    <a:pt x="1025" y="19552"/>
                    <a:pt x="1760" y="18991"/>
                  </a:cubicBezTo>
                  <a:cubicBezTo>
                    <a:pt x="2494" y="18431"/>
                    <a:pt x="3879" y="18388"/>
                    <a:pt x="4425" y="18258"/>
                  </a:cubicBezTo>
                  <a:cubicBezTo>
                    <a:pt x="4972" y="18129"/>
                    <a:pt x="4477" y="18323"/>
                    <a:pt x="5024" y="18258"/>
                  </a:cubicBezTo>
                  <a:cubicBezTo>
                    <a:pt x="5570" y="18194"/>
                    <a:pt x="6784" y="17956"/>
                    <a:pt x="7672" y="17892"/>
                  </a:cubicBezTo>
                  <a:cubicBezTo>
                    <a:pt x="8561" y="17827"/>
                    <a:pt x="9603" y="17892"/>
                    <a:pt x="10338" y="17892"/>
                  </a:cubicBezTo>
                  <a:cubicBezTo>
                    <a:pt x="11073" y="17892"/>
                    <a:pt x="11534" y="18150"/>
                    <a:pt x="12115" y="17892"/>
                  </a:cubicBezTo>
                  <a:cubicBezTo>
                    <a:pt x="12696" y="17633"/>
                    <a:pt x="13089" y="17137"/>
                    <a:pt x="13875" y="16383"/>
                  </a:cubicBezTo>
                  <a:cubicBezTo>
                    <a:pt x="14662" y="15628"/>
                    <a:pt x="16285" y="14335"/>
                    <a:pt x="16832" y="13408"/>
                  </a:cubicBezTo>
                  <a:cubicBezTo>
                    <a:pt x="17379" y="12481"/>
                    <a:pt x="16678" y="11856"/>
                    <a:pt x="17122" y="10800"/>
                  </a:cubicBezTo>
                  <a:cubicBezTo>
                    <a:pt x="17567" y="9743"/>
                    <a:pt x="18814" y="8558"/>
                    <a:pt x="19498" y="7070"/>
                  </a:cubicBezTo>
                  <a:cubicBezTo>
                    <a:pt x="20181" y="5583"/>
                    <a:pt x="20916" y="3039"/>
                    <a:pt x="21258" y="1853"/>
                  </a:cubicBezTo>
                  <a:cubicBezTo>
                    <a:pt x="21600" y="668"/>
                    <a:pt x="21514" y="301"/>
                    <a:pt x="21565" y="0"/>
                  </a:cubicBezTo>
                </a:path>
              </a:pathLst>
            </a:custGeom>
            <a:noFill/>
            <a:ln w="57150" cap="flat" cmpd="sng">
              <a:solidFill>
                <a:srgbClr val="0000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0" name="未知"/>
            <p:cNvSpPr/>
            <p:nvPr/>
          </p:nvSpPr>
          <p:spPr>
            <a:xfrm>
              <a:off x="847" y="501"/>
              <a:ext cx="1879" cy="761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20" y="2"/>
                </a:cxn>
                <a:cxn ang="0">
                  <a:pos x="30" y="4"/>
                </a:cxn>
                <a:cxn ang="0">
                  <a:pos x="47" y="4"/>
                </a:cxn>
                <a:cxn ang="0">
                  <a:pos x="57" y="4"/>
                </a:cxn>
                <a:cxn ang="0">
                  <a:pos x="57" y="9"/>
                </a:cxn>
                <a:cxn ang="0">
                  <a:pos x="74" y="8"/>
                </a:cxn>
                <a:cxn ang="0">
                  <a:pos x="99" y="9"/>
                </a:cxn>
                <a:cxn ang="0">
                  <a:pos x="126" y="10"/>
                </a:cxn>
                <a:cxn ang="0">
                  <a:pos x="135" y="14"/>
                </a:cxn>
                <a:cxn ang="0">
                  <a:pos x="159" y="21"/>
                </a:cxn>
                <a:cxn ang="0">
                  <a:pos x="159" y="27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cubicBezTo>
                    <a:pt x="425" y="312"/>
                    <a:pt x="1919" y="1475"/>
                    <a:pt x="2586" y="1958"/>
                  </a:cubicBezTo>
                  <a:cubicBezTo>
                    <a:pt x="3253" y="2440"/>
                    <a:pt x="3379" y="2781"/>
                    <a:pt x="3977" y="2951"/>
                  </a:cubicBezTo>
                  <a:cubicBezTo>
                    <a:pt x="4575" y="3122"/>
                    <a:pt x="5563" y="2951"/>
                    <a:pt x="6161" y="2951"/>
                  </a:cubicBezTo>
                  <a:cubicBezTo>
                    <a:pt x="6759" y="2951"/>
                    <a:pt x="7322" y="2213"/>
                    <a:pt x="7552" y="2951"/>
                  </a:cubicBezTo>
                  <a:cubicBezTo>
                    <a:pt x="7782" y="3689"/>
                    <a:pt x="7184" y="6812"/>
                    <a:pt x="7552" y="7379"/>
                  </a:cubicBezTo>
                  <a:cubicBezTo>
                    <a:pt x="7920" y="7947"/>
                    <a:pt x="8805" y="6471"/>
                    <a:pt x="9736" y="6386"/>
                  </a:cubicBezTo>
                  <a:cubicBezTo>
                    <a:pt x="10667" y="6301"/>
                    <a:pt x="11955" y="6613"/>
                    <a:pt x="13116" y="6868"/>
                  </a:cubicBezTo>
                  <a:cubicBezTo>
                    <a:pt x="14277" y="7124"/>
                    <a:pt x="15898" y="7124"/>
                    <a:pt x="16691" y="7862"/>
                  </a:cubicBezTo>
                  <a:cubicBezTo>
                    <a:pt x="17484" y="8600"/>
                    <a:pt x="17162" y="9735"/>
                    <a:pt x="17886" y="11296"/>
                  </a:cubicBezTo>
                  <a:cubicBezTo>
                    <a:pt x="18611" y="12857"/>
                    <a:pt x="20542" y="15469"/>
                    <a:pt x="21071" y="17172"/>
                  </a:cubicBezTo>
                  <a:cubicBezTo>
                    <a:pt x="21600" y="18875"/>
                    <a:pt x="21071" y="20862"/>
                    <a:pt x="21071" y="21600"/>
                  </a:cubicBezTo>
                </a:path>
              </a:pathLst>
            </a:custGeom>
            <a:noFill/>
            <a:ln w="57150" cap="flat" cmpd="sng">
              <a:solidFill>
                <a:srgbClr val="0000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1" name="未知"/>
            <p:cNvSpPr/>
            <p:nvPr/>
          </p:nvSpPr>
          <p:spPr>
            <a:xfrm>
              <a:off x="3043" y="640"/>
              <a:ext cx="1417" cy="656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20"/>
                </a:cxn>
                <a:cxn ang="0">
                  <a:pos x="8" y="15"/>
                </a:cxn>
                <a:cxn ang="0">
                  <a:pos x="15" y="15"/>
                </a:cxn>
                <a:cxn ang="0">
                  <a:pos x="18" y="16"/>
                </a:cxn>
                <a:cxn ang="0">
                  <a:pos x="23" y="16"/>
                </a:cxn>
                <a:cxn ang="0">
                  <a:pos x="31" y="13"/>
                </a:cxn>
                <a:cxn ang="0">
                  <a:pos x="35" y="12"/>
                </a:cxn>
                <a:cxn ang="0">
                  <a:pos x="47" y="13"/>
                </a:cxn>
                <a:cxn ang="0">
                  <a:pos x="57" y="11"/>
                </a:cxn>
                <a:cxn ang="0">
                  <a:pos x="68" y="11"/>
                </a:cxn>
                <a:cxn ang="0">
                  <a:pos x="76" y="9"/>
                </a:cxn>
                <a:cxn ang="0">
                  <a:pos x="84" y="6"/>
                </a:cxn>
                <a:cxn ang="0">
                  <a:pos x="93" y="0"/>
                </a:cxn>
              </a:cxnLst>
              <a:rect l="txL" t="txT" r="txR" b="txB"/>
              <a:pathLst>
                <a:path w="21600" h="21600">
                  <a:moveTo>
                    <a:pt x="0" y="21600"/>
                  </a:moveTo>
                  <a:cubicBezTo>
                    <a:pt x="304" y="20743"/>
                    <a:pt x="1280" y="17352"/>
                    <a:pt x="1844" y="16496"/>
                  </a:cubicBezTo>
                  <a:cubicBezTo>
                    <a:pt x="2408" y="15640"/>
                    <a:pt x="3033" y="16397"/>
                    <a:pt x="3429" y="16496"/>
                  </a:cubicBezTo>
                  <a:cubicBezTo>
                    <a:pt x="3826" y="16595"/>
                    <a:pt x="3902" y="16858"/>
                    <a:pt x="4207" y="17056"/>
                  </a:cubicBezTo>
                  <a:cubicBezTo>
                    <a:pt x="4512" y="17253"/>
                    <a:pt x="4786" y="18076"/>
                    <a:pt x="5274" y="17615"/>
                  </a:cubicBezTo>
                  <a:cubicBezTo>
                    <a:pt x="5762" y="17154"/>
                    <a:pt x="6630" y="15080"/>
                    <a:pt x="7118" y="14224"/>
                  </a:cubicBezTo>
                  <a:cubicBezTo>
                    <a:pt x="7606" y="13368"/>
                    <a:pt x="7560" y="12610"/>
                    <a:pt x="8170" y="12512"/>
                  </a:cubicBezTo>
                  <a:cubicBezTo>
                    <a:pt x="8780" y="12413"/>
                    <a:pt x="9969" y="13730"/>
                    <a:pt x="10807" y="13631"/>
                  </a:cubicBezTo>
                  <a:cubicBezTo>
                    <a:pt x="11646" y="13532"/>
                    <a:pt x="12331" y="12215"/>
                    <a:pt x="13170" y="11952"/>
                  </a:cubicBezTo>
                  <a:cubicBezTo>
                    <a:pt x="14008" y="11689"/>
                    <a:pt x="15060" y="12347"/>
                    <a:pt x="15807" y="11952"/>
                  </a:cubicBezTo>
                  <a:cubicBezTo>
                    <a:pt x="16554" y="11557"/>
                    <a:pt x="17042" y="10602"/>
                    <a:pt x="17651" y="9647"/>
                  </a:cubicBezTo>
                  <a:cubicBezTo>
                    <a:pt x="18261" y="8692"/>
                    <a:pt x="18840" y="7869"/>
                    <a:pt x="19496" y="6256"/>
                  </a:cubicBezTo>
                  <a:cubicBezTo>
                    <a:pt x="20151" y="4642"/>
                    <a:pt x="21249" y="1053"/>
                    <a:pt x="21600" y="0"/>
                  </a:cubicBezTo>
                </a:path>
              </a:pathLst>
            </a:custGeom>
            <a:noFill/>
            <a:ln w="57150" cap="flat" cmpd="sng">
              <a:solidFill>
                <a:srgbClr val="0000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2" name="未知"/>
            <p:cNvSpPr/>
            <p:nvPr/>
          </p:nvSpPr>
          <p:spPr>
            <a:xfrm>
              <a:off x="4322" y="916"/>
              <a:ext cx="286" cy="153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1" y="110"/>
                </a:cxn>
                <a:cxn ang="0">
                  <a:pos x="1" y="102"/>
                </a:cxn>
                <a:cxn ang="0">
                  <a:pos x="3" y="89"/>
                </a:cxn>
                <a:cxn ang="0">
                  <a:pos x="2" y="73"/>
                </a:cxn>
                <a:cxn ang="0">
                  <a:pos x="1" y="68"/>
                </a:cxn>
                <a:cxn ang="0">
                  <a:pos x="2" y="55"/>
                </a:cxn>
                <a:cxn ang="0">
                  <a:pos x="3" y="42"/>
                </a:cxn>
                <a:cxn ang="0">
                  <a:pos x="4" y="33"/>
                </a:cxn>
                <a:cxn ang="0">
                  <a:pos x="3" y="18"/>
                </a:cxn>
                <a:cxn ang="0">
                  <a:pos x="1" y="9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6495" y="21600"/>
                  </a:moveTo>
                  <a:cubicBezTo>
                    <a:pt x="6495" y="21361"/>
                    <a:pt x="4984" y="20828"/>
                    <a:pt x="6495" y="20140"/>
                  </a:cubicBezTo>
                  <a:cubicBezTo>
                    <a:pt x="8005" y="19452"/>
                    <a:pt x="14576" y="18442"/>
                    <a:pt x="15633" y="17473"/>
                  </a:cubicBezTo>
                  <a:cubicBezTo>
                    <a:pt x="16690" y="16505"/>
                    <a:pt x="14576" y="15003"/>
                    <a:pt x="13065" y="14315"/>
                  </a:cubicBezTo>
                  <a:cubicBezTo>
                    <a:pt x="11555" y="13628"/>
                    <a:pt x="7174" y="13908"/>
                    <a:pt x="6495" y="13347"/>
                  </a:cubicBezTo>
                  <a:cubicBezTo>
                    <a:pt x="5815" y="12785"/>
                    <a:pt x="7854" y="11761"/>
                    <a:pt x="9138" y="10919"/>
                  </a:cubicBezTo>
                  <a:cubicBezTo>
                    <a:pt x="10422" y="10077"/>
                    <a:pt x="12386" y="8982"/>
                    <a:pt x="14349" y="8252"/>
                  </a:cubicBezTo>
                  <a:cubicBezTo>
                    <a:pt x="16313" y="7522"/>
                    <a:pt x="20240" y="7326"/>
                    <a:pt x="20920" y="6554"/>
                  </a:cubicBezTo>
                  <a:cubicBezTo>
                    <a:pt x="21600" y="5782"/>
                    <a:pt x="20693" y="4449"/>
                    <a:pt x="18276" y="3635"/>
                  </a:cubicBezTo>
                  <a:cubicBezTo>
                    <a:pt x="15860" y="2821"/>
                    <a:pt x="9516" y="2301"/>
                    <a:pt x="6495" y="1698"/>
                  </a:cubicBezTo>
                  <a:cubicBezTo>
                    <a:pt x="3474" y="1094"/>
                    <a:pt x="1057" y="28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0000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3" name="未知"/>
            <p:cNvSpPr/>
            <p:nvPr/>
          </p:nvSpPr>
          <p:spPr>
            <a:xfrm>
              <a:off x="2397" y="0"/>
              <a:ext cx="369" cy="795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6" y="0"/>
                </a:cxn>
                <a:cxn ang="0">
                  <a:pos x="5" y="4"/>
                </a:cxn>
                <a:cxn ang="0">
                  <a:pos x="3" y="11"/>
                </a:cxn>
                <a:cxn ang="0">
                  <a:pos x="3" y="16"/>
                </a:cxn>
                <a:cxn ang="0">
                  <a:pos x="2" y="20"/>
                </a:cxn>
                <a:cxn ang="0">
                  <a:pos x="0" y="22"/>
                </a:cxn>
                <a:cxn ang="0">
                  <a:pos x="1" y="29"/>
                </a:cxn>
              </a:cxnLst>
              <a:rect l="txL" t="txT" r="txR" b="txB"/>
              <a:pathLst>
                <a:path w="21600" h="21600">
                  <a:moveTo>
                    <a:pt x="21600" y="0"/>
                  </a:moveTo>
                  <a:cubicBezTo>
                    <a:pt x="20956" y="543"/>
                    <a:pt x="19434" y="1956"/>
                    <a:pt x="17560" y="3287"/>
                  </a:cubicBezTo>
                  <a:cubicBezTo>
                    <a:pt x="15687" y="4618"/>
                    <a:pt x="11648" y="6575"/>
                    <a:pt x="10478" y="7987"/>
                  </a:cubicBezTo>
                  <a:cubicBezTo>
                    <a:pt x="9307" y="9400"/>
                    <a:pt x="11297" y="10569"/>
                    <a:pt x="10478" y="11737"/>
                  </a:cubicBezTo>
                  <a:cubicBezTo>
                    <a:pt x="9658" y="12905"/>
                    <a:pt x="7141" y="14236"/>
                    <a:pt x="5443" y="15024"/>
                  </a:cubicBezTo>
                  <a:cubicBezTo>
                    <a:pt x="3746" y="15812"/>
                    <a:pt x="702" y="15350"/>
                    <a:pt x="351" y="16437"/>
                  </a:cubicBezTo>
                  <a:cubicBezTo>
                    <a:pt x="0" y="17524"/>
                    <a:pt x="2868" y="20730"/>
                    <a:pt x="3395" y="21600"/>
                  </a:cubicBezTo>
                </a:path>
              </a:pathLst>
            </a:custGeom>
            <a:noFill/>
            <a:ln w="57150" cap="flat" cmpd="sng">
              <a:solidFill>
                <a:srgbClr val="0000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7541" name="Text Box 21"/>
          <p:cNvSpPr txBox="1">
            <a:spLocks noChangeArrowheads="1"/>
          </p:cNvSpPr>
          <p:nvPr/>
        </p:nvSpPr>
        <p:spPr bwMode="auto">
          <a:xfrm>
            <a:off x="6172200" y="2206625"/>
            <a:ext cx="665163" cy="7067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  <a:ea typeface="黑体" panose="02010609060101010101" pitchFamily="49" charset="-122"/>
                <a:cs typeface="+mn-cs"/>
              </a:rPr>
              <a:t>高</a:t>
            </a:r>
          </a:p>
        </p:txBody>
      </p:sp>
      <p:sp>
        <p:nvSpPr>
          <p:cNvPr id="107542" name="Text Box 22"/>
          <p:cNvSpPr txBox="1">
            <a:spLocks noChangeArrowheads="1"/>
          </p:cNvSpPr>
          <p:nvPr/>
        </p:nvSpPr>
        <p:spPr bwMode="auto">
          <a:xfrm>
            <a:off x="8543925" y="3502025"/>
            <a:ext cx="665163" cy="7067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  <a:ea typeface="黑体" panose="02010609060101010101" pitchFamily="49" charset="-122"/>
                <a:cs typeface="+mn-cs"/>
              </a:rPr>
              <a:t>高</a:t>
            </a:r>
          </a:p>
        </p:txBody>
      </p:sp>
      <p:sp>
        <p:nvSpPr>
          <p:cNvPr id="107543" name="Text Box 23"/>
          <p:cNvSpPr txBox="1">
            <a:spLocks noChangeArrowheads="1"/>
          </p:cNvSpPr>
          <p:nvPr/>
        </p:nvSpPr>
        <p:spPr bwMode="auto">
          <a:xfrm>
            <a:off x="7921625" y="1435100"/>
            <a:ext cx="665163" cy="7067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  <a:ea typeface="黑体" panose="02010609060101010101" pitchFamily="49" charset="-122"/>
                <a:cs typeface="+mn-cs"/>
              </a:rPr>
              <a:t>高</a:t>
            </a:r>
          </a:p>
        </p:txBody>
      </p:sp>
      <p:sp>
        <p:nvSpPr>
          <p:cNvPr id="107544" name="Text Box 24"/>
          <p:cNvSpPr txBox="1">
            <a:spLocks noChangeArrowheads="1"/>
          </p:cNvSpPr>
          <p:nvPr/>
        </p:nvSpPr>
        <p:spPr bwMode="auto">
          <a:xfrm>
            <a:off x="8040688" y="2349500"/>
            <a:ext cx="663575" cy="7067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kern="1200" cap="none" spc="0" normalizeH="0" baseline="0" noProof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  <a:ea typeface="黑体" panose="02010609060101010101" pitchFamily="49" charset="-122"/>
                <a:cs typeface="+mn-cs"/>
              </a:rPr>
              <a:t>低</a:t>
            </a:r>
          </a:p>
        </p:txBody>
      </p:sp>
      <p:sp>
        <p:nvSpPr>
          <p:cNvPr id="107545" name="Text Box 25"/>
          <p:cNvSpPr txBox="1">
            <a:spLocks noChangeArrowheads="1"/>
          </p:cNvSpPr>
          <p:nvPr/>
        </p:nvSpPr>
        <p:spPr bwMode="auto">
          <a:xfrm>
            <a:off x="5880100" y="4454525"/>
            <a:ext cx="4772025" cy="23069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  <a:ea typeface="黑体" panose="02010609060101010101" pitchFamily="49" charset="-122"/>
                <a:cs typeface="+mn-cs"/>
              </a:rPr>
              <a:t>地形：</a:t>
            </a: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  <a:ea typeface="黑体" panose="02010609060101010101" pitchFamily="49" charset="-122"/>
                <a:cs typeface="+mn-cs"/>
              </a:rPr>
              <a:t>流经亚马孙平原，北西南三面地势高，中部低，支流多，流域面积广，利于汇水，流量大。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7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7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7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7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7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7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 bldLvl="0"/>
      <p:bldP spid="107526" grpId="0" bldLvl="0"/>
      <p:bldP spid="107541" grpId="0" bldLvl="0" animBg="1"/>
      <p:bldP spid="107542" grpId="0" bldLvl="0" animBg="1"/>
      <p:bldP spid="107543" grpId="0" bldLvl="0" animBg="1"/>
      <p:bldP spid="107544" grpId="0" bldLvl="0" animBg="1"/>
      <p:bldP spid="10754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WordArt 2"/>
          <p:cNvSpPr>
            <a:spLocks noTextEdit="1"/>
          </p:cNvSpPr>
          <p:nvPr/>
        </p:nvSpPr>
        <p:spPr>
          <a:xfrm>
            <a:off x="1919288" y="333375"/>
            <a:ext cx="2232025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90000" lnSpcReduction="10000"/>
          </a:bodyPr>
          <a:lstStyle/>
          <a:p>
            <a:pPr algn="ctr" eaLnBrk="0" hangingPunct="0"/>
            <a:r>
              <a:rPr lang="zh-CN" altLang="en-US" sz="3600">
                <a:ln w="952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FFFF"/>
                    </a:gs>
                  </a:gsLst>
                  <a:lin ang="5400000" scaled="1"/>
                  <a:tileRect/>
                </a:gradFill>
                <a:effectLst>
                  <a:outerShdw dist="53882" dir="2699999" algn="ctr" rotWithShape="0">
                    <a:srgbClr val="9999FF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归纳小结</a:t>
            </a:r>
          </a:p>
        </p:txBody>
      </p:sp>
      <p:sp>
        <p:nvSpPr>
          <p:cNvPr id="17411" name="Text Box 3"/>
          <p:cNvSpPr txBox="1"/>
          <p:nvPr/>
        </p:nvSpPr>
        <p:spPr>
          <a:xfrm>
            <a:off x="2495550" y="1203325"/>
            <a:ext cx="2735263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  <a:ea typeface="黑体" panose="02010609060101010101" pitchFamily="49" charset="-122"/>
              </a:rPr>
              <a:t>影响河流的自然要素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2782888" y="2859088"/>
            <a:ext cx="2160588" cy="230695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地形地势</a:t>
            </a:r>
          </a:p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气候</a:t>
            </a:r>
          </a:p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植被</a:t>
            </a:r>
          </a:p>
        </p:txBody>
      </p:sp>
      <p:sp>
        <p:nvSpPr>
          <p:cNvPr id="109573" name="Line 5"/>
          <p:cNvSpPr/>
          <p:nvPr/>
        </p:nvSpPr>
        <p:spPr>
          <a:xfrm flipV="1">
            <a:off x="4511675" y="2205038"/>
            <a:ext cx="3097213" cy="1800225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09574" name="Line 6"/>
          <p:cNvSpPr/>
          <p:nvPr/>
        </p:nvSpPr>
        <p:spPr>
          <a:xfrm flipV="1">
            <a:off x="4511675" y="2708275"/>
            <a:ext cx="2879725" cy="1368425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09575" name="Line 7"/>
          <p:cNvSpPr/>
          <p:nvPr/>
        </p:nvSpPr>
        <p:spPr>
          <a:xfrm flipV="1">
            <a:off x="4583113" y="3141663"/>
            <a:ext cx="3097212" cy="93503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09578" name="Line 10"/>
          <p:cNvSpPr/>
          <p:nvPr/>
        </p:nvSpPr>
        <p:spPr>
          <a:xfrm flipV="1">
            <a:off x="4511675" y="3573463"/>
            <a:ext cx="3097213" cy="1223962"/>
          </a:xfrm>
          <a:prstGeom prst="line">
            <a:avLst/>
          </a:prstGeom>
          <a:ln w="38100" cap="flat" cmpd="sng">
            <a:solidFill>
              <a:srgbClr val="00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09579" name="Line 11"/>
          <p:cNvSpPr/>
          <p:nvPr/>
        </p:nvSpPr>
        <p:spPr>
          <a:xfrm>
            <a:off x="4511675" y="4076700"/>
            <a:ext cx="3168650" cy="576263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09580" name="Line 12"/>
          <p:cNvSpPr/>
          <p:nvPr/>
        </p:nvSpPr>
        <p:spPr>
          <a:xfrm>
            <a:off x="4727575" y="3284538"/>
            <a:ext cx="2952750" cy="1296987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7419" name="Text Box 13"/>
          <p:cNvSpPr txBox="1"/>
          <p:nvPr/>
        </p:nvSpPr>
        <p:spPr>
          <a:xfrm>
            <a:off x="6959600" y="1196975"/>
            <a:ext cx="273526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  <a:ea typeface="黑体" panose="02010609060101010101" pitchFamily="49" charset="-122"/>
              </a:rPr>
              <a:t>河流特征</a:t>
            </a:r>
          </a:p>
        </p:txBody>
      </p:sp>
      <p:sp>
        <p:nvSpPr>
          <p:cNvPr id="109582" name="Text Box 14"/>
          <p:cNvSpPr txBox="1">
            <a:spLocks noChangeArrowheads="1"/>
          </p:cNvSpPr>
          <p:nvPr/>
        </p:nvSpPr>
        <p:spPr bwMode="auto">
          <a:xfrm>
            <a:off x="6888163" y="1844675"/>
            <a:ext cx="2808288" cy="24282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水量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水位</a:t>
            </a:r>
            <a:r>
              <a:rPr kumimoji="0" lang="en-US" altLang="zh-CN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(</a:t>
            </a: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汛期</a:t>
            </a:r>
            <a:r>
              <a:rPr kumimoji="0" lang="en-US" altLang="zh-CN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结冰期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含沙量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流速</a:t>
            </a:r>
          </a:p>
        </p:txBody>
      </p:sp>
      <p:sp>
        <p:nvSpPr>
          <p:cNvPr id="109583" name="Text Box 15"/>
          <p:cNvSpPr txBox="1">
            <a:spLocks noChangeArrowheads="1"/>
          </p:cNvSpPr>
          <p:nvPr/>
        </p:nvSpPr>
        <p:spPr bwMode="auto">
          <a:xfrm>
            <a:off x="6888163" y="4365625"/>
            <a:ext cx="2808288" cy="14935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长度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支流、流域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流向</a:t>
            </a:r>
          </a:p>
        </p:txBody>
      </p:sp>
      <p:sp>
        <p:nvSpPr>
          <p:cNvPr id="17422" name="AutoShape 16"/>
          <p:cNvSpPr/>
          <p:nvPr/>
        </p:nvSpPr>
        <p:spPr>
          <a:xfrm>
            <a:off x="9409113" y="1989138"/>
            <a:ext cx="142875" cy="2016125"/>
          </a:xfrm>
          <a:prstGeom prst="rightBrace">
            <a:avLst>
              <a:gd name="adj1" fmla="val 117592"/>
              <a:gd name="adj2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9585" name="Text Box 17"/>
          <p:cNvSpPr txBox="1">
            <a:spLocks noChangeArrowheads="1"/>
          </p:cNvSpPr>
          <p:nvPr/>
        </p:nvSpPr>
        <p:spPr bwMode="auto">
          <a:xfrm>
            <a:off x="9625013" y="2133600"/>
            <a:ext cx="792163" cy="18148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水文特征</a:t>
            </a:r>
          </a:p>
        </p:txBody>
      </p:sp>
      <p:sp>
        <p:nvSpPr>
          <p:cNvPr id="17424" name="AutoShape 18"/>
          <p:cNvSpPr/>
          <p:nvPr/>
        </p:nvSpPr>
        <p:spPr>
          <a:xfrm>
            <a:off x="9409113" y="4365625"/>
            <a:ext cx="142875" cy="1441450"/>
          </a:xfrm>
          <a:prstGeom prst="rightBrace">
            <a:avLst>
              <a:gd name="adj1" fmla="val 84074"/>
              <a:gd name="adj2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9587" name="Text Box 19"/>
          <p:cNvSpPr txBox="1">
            <a:spLocks noChangeArrowheads="1"/>
          </p:cNvSpPr>
          <p:nvPr/>
        </p:nvSpPr>
        <p:spPr bwMode="auto">
          <a:xfrm>
            <a:off x="9625013" y="4149725"/>
            <a:ext cx="792163" cy="18148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水系特征</a:t>
            </a:r>
          </a:p>
        </p:txBody>
      </p:sp>
      <p:sp>
        <p:nvSpPr>
          <p:cNvPr id="109588" name="Line 20"/>
          <p:cNvSpPr/>
          <p:nvPr/>
        </p:nvSpPr>
        <p:spPr>
          <a:xfrm>
            <a:off x="4727575" y="3284538"/>
            <a:ext cx="2881313" cy="792162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09589" name="Line 21"/>
          <p:cNvSpPr/>
          <p:nvPr/>
        </p:nvSpPr>
        <p:spPr>
          <a:xfrm>
            <a:off x="4727575" y="3284538"/>
            <a:ext cx="2520950" cy="1800225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09590" name="Line 22"/>
          <p:cNvSpPr/>
          <p:nvPr/>
        </p:nvSpPr>
        <p:spPr>
          <a:xfrm>
            <a:off x="4727575" y="3284538"/>
            <a:ext cx="2736850" cy="2376487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21" name="Line 11"/>
          <p:cNvSpPr/>
          <p:nvPr/>
        </p:nvSpPr>
        <p:spPr>
          <a:xfrm>
            <a:off x="4511675" y="4149725"/>
            <a:ext cx="2808288" cy="107950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22" name="Line 20"/>
          <p:cNvSpPr/>
          <p:nvPr/>
        </p:nvSpPr>
        <p:spPr>
          <a:xfrm flipV="1">
            <a:off x="4800600" y="2133600"/>
            <a:ext cx="2663825" cy="1079500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9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9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2230" y="98425"/>
            <a:ext cx="54908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探究：河流对人文环境的影响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838200"/>
            <a:ext cx="8206740" cy="3929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610" y="838200"/>
            <a:ext cx="4032250" cy="35274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WordArt 3"/>
          <p:cNvSpPr>
            <a:spLocks noTextEdit="1"/>
          </p:cNvSpPr>
          <p:nvPr/>
        </p:nvSpPr>
        <p:spPr>
          <a:xfrm>
            <a:off x="2008188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河流与人文环境</a:t>
            </a: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2566988" y="2997200"/>
            <a:ext cx="1152525" cy="64516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河流</a:t>
            </a:r>
          </a:p>
        </p:txBody>
      </p:sp>
      <p:sp>
        <p:nvSpPr>
          <p:cNvPr id="101382" name="AutoShape 6"/>
          <p:cNvSpPr/>
          <p:nvPr/>
        </p:nvSpPr>
        <p:spPr>
          <a:xfrm>
            <a:off x="3863975" y="2060575"/>
            <a:ext cx="287338" cy="2592388"/>
          </a:xfrm>
          <a:prstGeom prst="leftBrace">
            <a:avLst>
              <a:gd name="adj1" fmla="val 75184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4367213" y="1784350"/>
            <a:ext cx="2160588" cy="31076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农业</a:t>
            </a:r>
          </a:p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工业</a:t>
            </a:r>
          </a:p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聚落</a:t>
            </a:r>
          </a:p>
        </p:txBody>
      </p:sp>
      <p:sp>
        <p:nvSpPr>
          <p:cNvPr id="101384" name="Text Box 8"/>
          <p:cNvSpPr txBox="1">
            <a:spLocks noChangeArrowheads="1"/>
          </p:cNvSpPr>
          <p:nvPr/>
        </p:nvSpPr>
        <p:spPr bwMode="auto">
          <a:xfrm>
            <a:off x="5519738" y="1773238"/>
            <a:ext cx="2951163" cy="521970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丰富的水源</a:t>
            </a:r>
          </a:p>
        </p:txBody>
      </p:sp>
      <p:sp>
        <p:nvSpPr>
          <p:cNvPr id="101385" name="Text Box 9"/>
          <p:cNvSpPr txBox="1">
            <a:spLocks noChangeArrowheads="1"/>
          </p:cNvSpPr>
          <p:nvPr/>
        </p:nvSpPr>
        <p:spPr bwMode="auto">
          <a:xfrm>
            <a:off x="5519738" y="2708275"/>
            <a:ext cx="2951163" cy="953135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丰富的水源       便利的交通</a:t>
            </a:r>
          </a:p>
        </p:txBody>
      </p:sp>
      <p:sp>
        <p:nvSpPr>
          <p:cNvPr id="101386" name="Text Box 10"/>
          <p:cNvSpPr txBox="1">
            <a:spLocks noChangeArrowheads="1"/>
          </p:cNvSpPr>
          <p:nvPr/>
        </p:nvSpPr>
        <p:spPr bwMode="auto">
          <a:xfrm>
            <a:off x="5521325" y="4273550"/>
            <a:ext cx="2951163" cy="953135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丰富的水源       便利的交通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 bldLvl="0" animBg="1"/>
      <p:bldP spid="101383" grpId="0" bldLvl="0" animBg="1"/>
      <p:bldP spid="101384" grpId="0" bldLvl="0" animBg="1"/>
      <p:bldP spid="101385" grpId="0" bldLvl="0" animBg="1"/>
      <p:bldP spid="10138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5664200" y="333375"/>
            <a:ext cx="3527425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河流与水能开发</a:t>
            </a:r>
          </a:p>
        </p:txBody>
      </p:sp>
      <p:pic>
        <p:nvPicPr>
          <p:cNvPr id="106501" name="Picture 5" descr="长江上游水能资源开发"/>
          <p:cNvPicPr>
            <a:picLocks noChangeAspect="1"/>
          </p:cNvPicPr>
          <p:nvPr/>
        </p:nvPicPr>
        <p:blipFill>
          <a:blip r:embed="rId2">
            <a:lum bright="-17999" contrast="24000"/>
          </a:blip>
          <a:srcRect b="3311"/>
          <a:stretch>
            <a:fillRect/>
          </a:stretch>
        </p:blipFill>
        <p:spPr>
          <a:xfrm>
            <a:off x="5918200" y="1341438"/>
            <a:ext cx="4641850" cy="2633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506" name="Picture 10" descr="fcfaaf51f3deb48f7e6d3460f01f3a292df5780c"/>
          <p:cNvPicPr>
            <a:picLocks noChangeAspect="1"/>
          </p:cNvPicPr>
          <p:nvPr/>
        </p:nvPicPr>
        <p:blipFill>
          <a:blip r:embed="rId3">
            <a:lum bright="-17999" contrast="30000"/>
          </a:blip>
          <a:srcRect b="12500"/>
          <a:stretch>
            <a:fillRect/>
          </a:stretch>
        </p:blipFill>
        <p:spPr>
          <a:xfrm>
            <a:off x="7391400" y="4076700"/>
            <a:ext cx="2209800" cy="233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6507" name="AutoShape 11"/>
          <p:cNvSpPr/>
          <p:nvPr/>
        </p:nvSpPr>
        <p:spPr>
          <a:xfrm>
            <a:off x="9696450" y="1557338"/>
            <a:ext cx="409575" cy="4318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6508" name="Text Box 12"/>
          <p:cNvSpPr txBox="1">
            <a:spLocks noChangeArrowheads="1"/>
          </p:cNvSpPr>
          <p:nvPr/>
        </p:nvSpPr>
        <p:spPr bwMode="auto">
          <a:xfrm>
            <a:off x="1631950" y="1125538"/>
            <a:ext cx="4284663" cy="1383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●</a:t>
            </a: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从地形和气候角度，分析长江三峡河段水能丰富的原因。</a:t>
            </a:r>
          </a:p>
        </p:txBody>
      </p:sp>
      <p:sp>
        <p:nvSpPr>
          <p:cNvPr id="106509" name="Text Box 13"/>
          <p:cNvSpPr txBox="1">
            <a:spLocks noChangeArrowheads="1"/>
          </p:cNvSpPr>
          <p:nvPr/>
        </p:nvSpPr>
        <p:spPr bwMode="auto">
          <a:xfrm>
            <a:off x="2279650" y="4845050"/>
            <a:ext cx="2376488" cy="10388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河流落差大小</a:t>
            </a:r>
          </a:p>
          <a:p>
            <a:pPr marR="0" defTabSz="914400"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河流水量大小</a:t>
            </a:r>
          </a:p>
        </p:txBody>
      </p:sp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1233170" y="2565400"/>
            <a:ext cx="4718685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地形：流经地势二三级阶梯交界处，落差大，水流急。</a:t>
            </a:r>
          </a:p>
        </p:txBody>
      </p:sp>
      <p:sp>
        <p:nvSpPr>
          <p:cNvPr id="106511" name="Text Box 15"/>
          <p:cNvSpPr txBox="1">
            <a:spLocks noChangeArrowheads="1"/>
          </p:cNvSpPr>
          <p:nvPr/>
        </p:nvSpPr>
        <p:spPr bwMode="auto">
          <a:xfrm>
            <a:off x="1367155" y="3635375"/>
            <a:ext cx="4657725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气候：流经亚热带季风气候区，降水多，河流水量大。</a:t>
            </a:r>
          </a:p>
        </p:txBody>
      </p:sp>
      <p:sp>
        <p:nvSpPr>
          <p:cNvPr id="106512" name="AutoShape 16"/>
          <p:cNvSpPr/>
          <p:nvPr/>
        </p:nvSpPr>
        <p:spPr>
          <a:xfrm>
            <a:off x="4654550" y="5084763"/>
            <a:ext cx="720725" cy="504825"/>
          </a:xfrm>
          <a:prstGeom prst="rightArrow">
            <a:avLst>
              <a:gd name="adj1" fmla="val 50000"/>
              <a:gd name="adj2" fmla="val 35691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6513" name="Text Box 17"/>
          <p:cNvSpPr txBox="1">
            <a:spLocks noChangeArrowheads="1"/>
          </p:cNvSpPr>
          <p:nvPr/>
        </p:nvSpPr>
        <p:spPr bwMode="auto">
          <a:xfrm>
            <a:off x="5448300" y="5013325"/>
            <a:ext cx="1296988" cy="64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水能</a:t>
            </a:r>
          </a:p>
        </p:txBody>
      </p:sp>
      <p:sp>
        <p:nvSpPr>
          <p:cNvPr id="13" name="矩形 12"/>
          <p:cNvSpPr/>
          <p:nvPr/>
        </p:nvSpPr>
        <p:spPr>
          <a:xfrm>
            <a:off x="2667635" y="3014980"/>
            <a:ext cx="792480" cy="50355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1013" y="4076700"/>
            <a:ext cx="792162" cy="50482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775" y="118745"/>
            <a:ext cx="477393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三、河流的开发与治理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0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6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7" grpId="0" bldLvl="0" animBg="1"/>
      <p:bldP spid="106508" grpId="0" bldLvl="0" animBg="1"/>
      <p:bldP spid="106509" grpId="0" bldLvl="0" animBg="1"/>
      <p:bldP spid="106510" grpId="0" bldLvl="0" animBg="1"/>
      <p:bldP spid="106511" grpId="0" bldLvl="0" animBg="1"/>
      <p:bldP spid="106512" grpId="0" bldLvl="0" animBg="1"/>
      <p:bldP spid="106513" grpId="0" bldLvl="0" animBg="1"/>
      <p:bldP spid="13" grpId="0" bldLvl="0" animBg="1"/>
      <p:bldP spid="1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/>
          </p:cNvSpPr>
          <p:nvPr>
            <p:ph idx="1"/>
          </p:nvPr>
        </p:nvSpPr>
        <p:spPr>
          <a:xfrm>
            <a:off x="1700530" y="1522730"/>
            <a:ext cx="6870065" cy="4527550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一、河流名称、位置及概况</a:t>
            </a:r>
          </a:p>
          <a:p>
            <a:pPr eaLnBrk="1" hangingPunct="1"/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二、河流与各地理要素的关系</a:t>
            </a:r>
          </a:p>
          <a:p>
            <a:pPr eaLnBrk="1" hangingPunct="1"/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三、河流的开发与治理</a:t>
            </a:r>
          </a:p>
          <a:p>
            <a:pPr eaLnBrk="1" hangingPunct="1"/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WordArt 4"/>
          <p:cNvSpPr>
            <a:spLocks noTextEdit="1"/>
          </p:cNvSpPr>
          <p:nvPr/>
        </p:nvSpPr>
        <p:spPr>
          <a:xfrm>
            <a:off x="1847850" y="333375"/>
            <a:ext cx="3455988" cy="7921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ln w="952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FFFF"/>
                    </a:gs>
                  </a:gsLst>
                  <a:lin ang="5400000" scaled="1"/>
                  <a:tileRect/>
                </a:gradFill>
                <a:effectLst>
                  <a:outerShdw dist="53882" dir="2699999" algn="ctr" rotWithShape="0">
                    <a:srgbClr val="9999FF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河流复习思路</a:t>
            </a:r>
          </a:p>
        </p:txBody>
      </p:sp>
      <p:sp>
        <p:nvSpPr>
          <p:cNvPr id="83979" name="Rectangle 11"/>
          <p:cNvSpPr/>
          <p:nvPr/>
        </p:nvSpPr>
        <p:spPr>
          <a:xfrm>
            <a:off x="2593975" y="2708593"/>
            <a:ext cx="5256213" cy="720725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3980" name="Rectangle 12"/>
          <p:cNvSpPr/>
          <p:nvPr/>
        </p:nvSpPr>
        <p:spPr>
          <a:xfrm>
            <a:off x="2593975" y="3863023"/>
            <a:ext cx="3887788" cy="720725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6" name="WordArt 13"/>
          <p:cNvSpPr>
            <a:spLocks noTextEdit="1"/>
          </p:cNvSpPr>
          <p:nvPr/>
        </p:nvSpPr>
        <p:spPr>
          <a:xfrm>
            <a:off x="4586923" y="2277110"/>
            <a:ext cx="2560637" cy="431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67500" lnSpcReduction="10000"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自然要素 人文要素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charRg st="12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3971">
                                            <p:txEl>
                                              <p:charRg st="12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charRg st="25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3971">
                                            <p:txEl>
                                              <p:charRg st="25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3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3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3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3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9" grpId="0" bldLvl="0" animBg="1"/>
      <p:bldP spid="8398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5664200" y="333375"/>
            <a:ext cx="3527425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河流与水能开发</a:t>
            </a:r>
          </a:p>
        </p:txBody>
      </p:sp>
      <p:grpSp>
        <p:nvGrpSpPr>
          <p:cNvPr id="20483" name="Group 22"/>
          <p:cNvGrpSpPr/>
          <p:nvPr/>
        </p:nvGrpSpPr>
        <p:grpSpPr>
          <a:xfrm>
            <a:off x="6313488" y="1287463"/>
            <a:ext cx="4103687" cy="3078162"/>
            <a:chOff x="567" y="1434"/>
            <a:chExt cx="2585" cy="1939"/>
          </a:xfrm>
        </p:grpSpPr>
        <p:pic>
          <p:nvPicPr>
            <p:cNvPr id="20501" name="Picture 12" descr="hl0012"/>
            <p:cNvPicPr>
              <a:picLocks noChangeAspect="1"/>
            </p:cNvPicPr>
            <p:nvPr/>
          </p:nvPicPr>
          <p:blipFill>
            <a:blip r:embed="rId2">
              <a:lum bright="-17999" contrast="42000"/>
            </a:blip>
            <a:stretch>
              <a:fillRect/>
            </a:stretch>
          </p:blipFill>
          <p:spPr>
            <a:xfrm>
              <a:off x="567" y="1434"/>
              <a:ext cx="2585" cy="19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502" name="Freeform 14"/>
            <p:cNvSpPr/>
            <p:nvPr/>
          </p:nvSpPr>
          <p:spPr>
            <a:xfrm>
              <a:off x="1346" y="2589"/>
              <a:ext cx="233" cy="634"/>
            </a:xfrm>
            <a:custGeom>
              <a:avLst/>
              <a:gdLst>
                <a:gd name="txL" fmla="*/ 0 w 233"/>
                <a:gd name="txT" fmla="*/ 0 h 634"/>
                <a:gd name="txR" fmla="*/ 233 w 233"/>
                <a:gd name="txB" fmla="*/ 634 h 634"/>
              </a:gdLst>
              <a:ahLst/>
              <a:cxnLst>
                <a:cxn ang="0">
                  <a:pos x="227" y="634"/>
                </a:cxn>
                <a:cxn ang="0">
                  <a:pos x="220" y="407"/>
                </a:cxn>
                <a:cxn ang="0">
                  <a:pos x="201" y="388"/>
                </a:cxn>
                <a:cxn ang="0">
                  <a:pos x="194" y="369"/>
                </a:cxn>
                <a:cxn ang="0">
                  <a:pos x="201" y="323"/>
                </a:cxn>
                <a:cxn ang="0">
                  <a:pos x="233" y="278"/>
                </a:cxn>
                <a:cxn ang="0">
                  <a:pos x="175" y="175"/>
                </a:cxn>
                <a:cxn ang="0">
                  <a:pos x="136" y="97"/>
                </a:cxn>
                <a:cxn ang="0">
                  <a:pos x="91" y="64"/>
                </a:cxn>
                <a:cxn ang="0">
                  <a:pos x="45" y="0"/>
                </a:cxn>
                <a:cxn ang="0">
                  <a:pos x="0" y="6"/>
                </a:cxn>
              </a:cxnLst>
              <a:rect l="txL" t="txT" r="txR" b="txB"/>
              <a:pathLst>
                <a:path w="233" h="634">
                  <a:moveTo>
                    <a:pt x="227" y="634"/>
                  </a:moveTo>
                  <a:cubicBezTo>
                    <a:pt x="225" y="558"/>
                    <a:pt x="228" y="482"/>
                    <a:pt x="220" y="407"/>
                  </a:cubicBezTo>
                  <a:cubicBezTo>
                    <a:pt x="219" y="398"/>
                    <a:pt x="206" y="395"/>
                    <a:pt x="201" y="388"/>
                  </a:cubicBezTo>
                  <a:cubicBezTo>
                    <a:pt x="197" y="382"/>
                    <a:pt x="196" y="375"/>
                    <a:pt x="194" y="369"/>
                  </a:cubicBezTo>
                  <a:cubicBezTo>
                    <a:pt x="196" y="354"/>
                    <a:pt x="195" y="337"/>
                    <a:pt x="201" y="323"/>
                  </a:cubicBezTo>
                  <a:cubicBezTo>
                    <a:pt x="208" y="306"/>
                    <a:pt x="233" y="278"/>
                    <a:pt x="233" y="278"/>
                  </a:cubicBezTo>
                  <a:cubicBezTo>
                    <a:pt x="225" y="233"/>
                    <a:pt x="207" y="207"/>
                    <a:pt x="175" y="175"/>
                  </a:cubicBezTo>
                  <a:cubicBezTo>
                    <a:pt x="167" y="152"/>
                    <a:pt x="153" y="114"/>
                    <a:pt x="136" y="97"/>
                  </a:cubicBezTo>
                  <a:cubicBezTo>
                    <a:pt x="123" y="84"/>
                    <a:pt x="104" y="77"/>
                    <a:pt x="91" y="64"/>
                  </a:cubicBezTo>
                  <a:cubicBezTo>
                    <a:pt x="72" y="45"/>
                    <a:pt x="66" y="20"/>
                    <a:pt x="45" y="0"/>
                  </a:cubicBezTo>
                  <a:cubicBezTo>
                    <a:pt x="14" y="8"/>
                    <a:pt x="29" y="6"/>
                    <a:pt x="0" y="6"/>
                  </a:cubicBezTo>
                </a:path>
              </a:pathLst>
            </a:custGeom>
            <a:noFill/>
            <a:ln w="19050" cap="flat" cmpd="sng">
              <a:solidFill>
                <a:srgbClr val="3366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3" name="Freeform 15"/>
            <p:cNvSpPr/>
            <p:nvPr/>
          </p:nvSpPr>
          <p:spPr>
            <a:xfrm>
              <a:off x="1353" y="2628"/>
              <a:ext cx="66" cy="453"/>
            </a:xfrm>
            <a:custGeom>
              <a:avLst/>
              <a:gdLst>
                <a:gd name="txL" fmla="*/ 0 w 66"/>
                <a:gd name="txT" fmla="*/ 0 h 453"/>
                <a:gd name="txR" fmla="*/ 66 w 66"/>
                <a:gd name="txB" fmla="*/ 453 h 453"/>
              </a:gdLst>
              <a:ahLst/>
              <a:cxnLst>
                <a:cxn ang="0">
                  <a:pos x="32" y="453"/>
                </a:cxn>
                <a:cxn ang="0">
                  <a:pos x="6" y="265"/>
                </a:cxn>
                <a:cxn ang="0">
                  <a:pos x="13" y="97"/>
                </a:cxn>
                <a:cxn ang="0">
                  <a:pos x="58" y="51"/>
                </a:cxn>
                <a:cxn ang="0">
                  <a:pos x="58" y="0"/>
                </a:cxn>
              </a:cxnLst>
              <a:rect l="txL" t="txT" r="txR" b="txB"/>
              <a:pathLst>
                <a:path w="66" h="453">
                  <a:moveTo>
                    <a:pt x="32" y="453"/>
                  </a:moveTo>
                  <a:cubicBezTo>
                    <a:pt x="62" y="406"/>
                    <a:pt x="30" y="314"/>
                    <a:pt x="6" y="265"/>
                  </a:cubicBezTo>
                  <a:cubicBezTo>
                    <a:pt x="8" y="209"/>
                    <a:pt x="0" y="151"/>
                    <a:pt x="13" y="97"/>
                  </a:cubicBezTo>
                  <a:cubicBezTo>
                    <a:pt x="18" y="76"/>
                    <a:pt x="58" y="51"/>
                    <a:pt x="58" y="51"/>
                  </a:cubicBezTo>
                  <a:cubicBezTo>
                    <a:pt x="66" y="15"/>
                    <a:pt x="58" y="30"/>
                    <a:pt x="58" y="0"/>
                  </a:cubicBezTo>
                </a:path>
              </a:pathLst>
            </a:custGeom>
            <a:noFill/>
            <a:ln w="19050" cap="flat" cmpd="sng">
              <a:solidFill>
                <a:srgbClr val="3366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4" name="Freeform 16"/>
            <p:cNvSpPr/>
            <p:nvPr/>
          </p:nvSpPr>
          <p:spPr>
            <a:xfrm>
              <a:off x="1411" y="2679"/>
              <a:ext cx="92" cy="356"/>
            </a:xfrm>
            <a:custGeom>
              <a:avLst/>
              <a:gdLst>
                <a:gd name="txL" fmla="*/ 0 w 92"/>
                <a:gd name="txT" fmla="*/ 0 h 356"/>
                <a:gd name="txR" fmla="*/ 92 w 92"/>
                <a:gd name="txB" fmla="*/ 356 h 356"/>
              </a:gdLst>
              <a:ahLst/>
              <a:cxnLst>
                <a:cxn ang="0">
                  <a:pos x="78" y="356"/>
                </a:cxn>
                <a:cxn ang="0">
                  <a:pos x="13" y="195"/>
                </a:cxn>
                <a:cxn ang="0">
                  <a:pos x="26" y="85"/>
                </a:cxn>
                <a:cxn ang="0">
                  <a:pos x="6" y="0"/>
                </a:cxn>
              </a:cxnLst>
              <a:rect l="txL" t="txT" r="txR" b="txB"/>
              <a:pathLst>
                <a:path w="92" h="356">
                  <a:moveTo>
                    <a:pt x="78" y="356"/>
                  </a:moveTo>
                  <a:cubicBezTo>
                    <a:pt x="47" y="271"/>
                    <a:pt x="92" y="245"/>
                    <a:pt x="13" y="195"/>
                  </a:cubicBezTo>
                  <a:cubicBezTo>
                    <a:pt x="0" y="157"/>
                    <a:pt x="13" y="121"/>
                    <a:pt x="26" y="85"/>
                  </a:cubicBezTo>
                  <a:cubicBezTo>
                    <a:pt x="18" y="50"/>
                    <a:pt x="6" y="36"/>
                    <a:pt x="6" y="0"/>
                  </a:cubicBezTo>
                </a:path>
              </a:pathLst>
            </a:custGeom>
            <a:noFill/>
            <a:ln w="19050" cap="flat" cmpd="sng">
              <a:solidFill>
                <a:srgbClr val="3366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5" name="Freeform 17"/>
            <p:cNvSpPr/>
            <p:nvPr/>
          </p:nvSpPr>
          <p:spPr>
            <a:xfrm>
              <a:off x="1404" y="2595"/>
              <a:ext cx="473" cy="84"/>
            </a:xfrm>
            <a:custGeom>
              <a:avLst/>
              <a:gdLst>
                <a:gd name="txL" fmla="*/ 0 w 473"/>
                <a:gd name="txT" fmla="*/ 0 h 84"/>
                <a:gd name="txR" fmla="*/ 473 w 473"/>
                <a:gd name="txB" fmla="*/ 84 h 84"/>
              </a:gdLst>
              <a:ahLst/>
              <a:cxnLst>
                <a:cxn ang="0">
                  <a:pos x="473" y="84"/>
                </a:cxn>
                <a:cxn ang="0">
                  <a:pos x="240" y="58"/>
                </a:cxn>
                <a:cxn ang="0">
                  <a:pos x="162" y="20"/>
                </a:cxn>
                <a:cxn ang="0">
                  <a:pos x="104" y="0"/>
                </a:cxn>
                <a:cxn ang="0">
                  <a:pos x="0" y="20"/>
                </a:cxn>
              </a:cxnLst>
              <a:rect l="txL" t="txT" r="txR" b="txB"/>
              <a:pathLst>
                <a:path w="473" h="84">
                  <a:moveTo>
                    <a:pt x="473" y="84"/>
                  </a:moveTo>
                  <a:cubicBezTo>
                    <a:pt x="402" y="38"/>
                    <a:pt x="341" y="62"/>
                    <a:pt x="240" y="58"/>
                  </a:cubicBezTo>
                  <a:cubicBezTo>
                    <a:pt x="187" y="48"/>
                    <a:pt x="204" y="51"/>
                    <a:pt x="162" y="20"/>
                  </a:cubicBezTo>
                  <a:cubicBezTo>
                    <a:pt x="148" y="10"/>
                    <a:pt x="121" y="6"/>
                    <a:pt x="104" y="0"/>
                  </a:cubicBezTo>
                  <a:cubicBezTo>
                    <a:pt x="75" y="4"/>
                    <a:pt x="30" y="20"/>
                    <a:pt x="0" y="20"/>
                  </a:cubicBezTo>
                </a:path>
              </a:pathLst>
            </a:custGeom>
            <a:noFill/>
            <a:ln w="19050" cap="flat" cmpd="sng">
              <a:solidFill>
                <a:srgbClr val="3366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6" name="Freeform 18"/>
            <p:cNvSpPr/>
            <p:nvPr/>
          </p:nvSpPr>
          <p:spPr>
            <a:xfrm>
              <a:off x="1443" y="2388"/>
              <a:ext cx="599" cy="634"/>
            </a:xfrm>
            <a:custGeom>
              <a:avLst/>
              <a:gdLst>
                <a:gd name="txL" fmla="*/ 0 w 599"/>
                <a:gd name="txT" fmla="*/ 0 h 634"/>
                <a:gd name="txR" fmla="*/ 599 w 599"/>
                <a:gd name="txB" fmla="*/ 634 h 634"/>
              </a:gdLst>
              <a:ahLst/>
              <a:cxnLst>
                <a:cxn ang="0">
                  <a:pos x="505" y="634"/>
                </a:cxn>
                <a:cxn ang="0">
                  <a:pos x="544" y="576"/>
                </a:cxn>
                <a:cxn ang="0">
                  <a:pos x="557" y="537"/>
                </a:cxn>
                <a:cxn ang="0">
                  <a:pos x="550" y="518"/>
                </a:cxn>
                <a:cxn ang="0">
                  <a:pos x="524" y="498"/>
                </a:cxn>
                <a:cxn ang="0">
                  <a:pos x="563" y="473"/>
                </a:cxn>
                <a:cxn ang="0">
                  <a:pos x="531" y="376"/>
                </a:cxn>
                <a:cxn ang="0">
                  <a:pos x="518" y="265"/>
                </a:cxn>
                <a:cxn ang="0">
                  <a:pos x="492" y="201"/>
                </a:cxn>
                <a:cxn ang="0">
                  <a:pos x="479" y="162"/>
                </a:cxn>
                <a:cxn ang="0">
                  <a:pos x="317" y="65"/>
                </a:cxn>
                <a:cxn ang="0">
                  <a:pos x="220" y="0"/>
                </a:cxn>
                <a:cxn ang="0">
                  <a:pos x="0" y="20"/>
                </a:cxn>
              </a:cxnLst>
              <a:rect l="txL" t="txT" r="txR" b="txB"/>
              <a:pathLst>
                <a:path w="599" h="634">
                  <a:moveTo>
                    <a:pt x="505" y="634"/>
                  </a:moveTo>
                  <a:cubicBezTo>
                    <a:pt x="518" y="608"/>
                    <a:pt x="535" y="602"/>
                    <a:pt x="544" y="576"/>
                  </a:cubicBezTo>
                  <a:cubicBezTo>
                    <a:pt x="548" y="563"/>
                    <a:pt x="557" y="537"/>
                    <a:pt x="557" y="537"/>
                  </a:cubicBezTo>
                  <a:cubicBezTo>
                    <a:pt x="555" y="531"/>
                    <a:pt x="554" y="523"/>
                    <a:pt x="550" y="518"/>
                  </a:cubicBezTo>
                  <a:cubicBezTo>
                    <a:pt x="543" y="510"/>
                    <a:pt x="526" y="509"/>
                    <a:pt x="524" y="498"/>
                  </a:cubicBezTo>
                  <a:cubicBezTo>
                    <a:pt x="522" y="483"/>
                    <a:pt x="555" y="476"/>
                    <a:pt x="563" y="473"/>
                  </a:cubicBezTo>
                  <a:cubicBezTo>
                    <a:pt x="599" y="417"/>
                    <a:pt x="564" y="409"/>
                    <a:pt x="531" y="376"/>
                  </a:cubicBezTo>
                  <a:cubicBezTo>
                    <a:pt x="513" y="323"/>
                    <a:pt x="531" y="381"/>
                    <a:pt x="518" y="265"/>
                  </a:cubicBezTo>
                  <a:cubicBezTo>
                    <a:pt x="516" y="243"/>
                    <a:pt x="500" y="221"/>
                    <a:pt x="492" y="201"/>
                  </a:cubicBezTo>
                  <a:cubicBezTo>
                    <a:pt x="485" y="185"/>
                    <a:pt x="487" y="178"/>
                    <a:pt x="479" y="162"/>
                  </a:cubicBezTo>
                  <a:cubicBezTo>
                    <a:pt x="448" y="102"/>
                    <a:pt x="379" y="76"/>
                    <a:pt x="317" y="65"/>
                  </a:cubicBezTo>
                  <a:cubicBezTo>
                    <a:pt x="280" y="51"/>
                    <a:pt x="248" y="28"/>
                    <a:pt x="220" y="0"/>
                  </a:cubicBezTo>
                  <a:cubicBezTo>
                    <a:pt x="151" y="4"/>
                    <a:pt x="69" y="20"/>
                    <a:pt x="0" y="20"/>
                  </a:cubicBezTo>
                </a:path>
              </a:pathLst>
            </a:custGeom>
            <a:noFill/>
            <a:ln w="19050" cap="flat" cmpd="sng">
              <a:solidFill>
                <a:srgbClr val="3366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7" name="Freeform 19"/>
            <p:cNvSpPr/>
            <p:nvPr/>
          </p:nvSpPr>
          <p:spPr>
            <a:xfrm>
              <a:off x="1100" y="1890"/>
              <a:ext cx="324" cy="518"/>
            </a:xfrm>
            <a:custGeom>
              <a:avLst/>
              <a:gdLst>
                <a:gd name="txL" fmla="*/ 0 w 324"/>
                <a:gd name="txT" fmla="*/ 0 h 518"/>
                <a:gd name="txR" fmla="*/ 324 w 324"/>
                <a:gd name="txB" fmla="*/ 518 h 518"/>
              </a:gdLst>
              <a:ahLst/>
              <a:cxnLst>
                <a:cxn ang="0">
                  <a:pos x="0" y="0"/>
                </a:cxn>
                <a:cxn ang="0">
                  <a:pos x="78" y="19"/>
                </a:cxn>
                <a:cxn ang="0">
                  <a:pos x="123" y="52"/>
                </a:cxn>
                <a:cxn ang="0">
                  <a:pos x="175" y="77"/>
                </a:cxn>
                <a:cxn ang="0">
                  <a:pos x="201" y="116"/>
                </a:cxn>
                <a:cxn ang="0">
                  <a:pos x="240" y="285"/>
                </a:cxn>
                <a:cxn ang="0">
                  <a:pos x="272" y="408"/>
                </a:cxn>
                <a:cxn ang="0">
                  <a:pos x="279" y="433"/>
                </a:cxn>
                <a:cxn ang="0">
                  <a:pos x="324" y="485"/>
                </a:cxn>
                <a:cxn ang="0">
                  <a:pos x="324" y="518"/>
                </a:cxn>
              </a:cxnLst>
              <a:rect l="txL" t="txT" r="txR" b="txB"/>
              <a:pathLst>
                <a:path w="324" h="518">
                  <a:moveTo>
                    <a:pt x="0" y="0"/>
                  </a:moveTo>
                  <a:cubicBezTo>
                    <a:pt x="26" y="8"/>
                    <a:pt x="78" y="19"/>
                    <a:pt x="78" y="19"/>
                  </a:cubicBezTo>
                  <a:cubicBezTo>
                    <a:pt x="100" y="53"/>
                    <a:pt x="81" y="62"/>
                    <a:pt x="123" y="52"/>
                  </a:cubicBezTo>
                  <a:cubicBezTo>
                    <a:pt x="156" y="58"/>
                    <a:pt x="155" y="51"/>
                    <a:pt x="175" y="77"/>
                  </a:cubicBezTo>
                  <a:cubicBezTo>
                    <a:pt x="185" y="89"/>
                    <a:pt x="201" y="116"/>
                    <a:pt x="201" y="116"/>
                  </a:cubicBezTo>
                  <a:cubicBezTo>
                    <a:pt x="218" y="173"/>
                    <a:pt x="194" y="255"/>
                    <a:pt x="240" y="285"/>
                  </a:cubicBezTo>
                  <a:cubicBezTo>
                    <a:pt x="246" y="352"/>
                    <a:pt x="243" y="357"/>
                    <a:pt x="272" y="408"/>
                  </a:cubicBezTo>
                  <a:cubicBezTo>
                    <a:pt x="274" y="416"/>
                    <a:pt x="274" y="426"/>
                    <a:pt x="279" y="433"/>
                  </a:cubicBezTo>
                  <a:cubicBezTo>
                    <a:pt x="296" y="458"/>
                    <a:pt x="324" y="433"/>
                    <a:pt x="324" y="485"/>
                  </a:cubicBezTo>
                  <a:cubicBezTo>
                    <a:pt x="324" y="496"/>
                    <a:pt x="324" y="507"/>
                    <a:pt x="324" y="518"/>
                  </a:cubicBezTo>
                </a:path>
              </a:pathLst>
            </a:custGeom>
            <a:noFill/>
            <a:ln w="19050" cap="flat" cmpd="sng">
              <a:solidFill>
                <a:srgbClr val="3366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8" name="Freeform 20"/>
            <p:cNvSpPr/>
            <p:nvPr/>
          </p:nvSpPr>
          <p:spPr>
            <a:xfrm>
              <a:off x="1133" y="2162"/>
              <a:ext cx="207" cy="84"/>
            </a:xfrm>
            <a:custGeom>
              <a:avLst/>
              <a:gdLst>
                <a:gd name="txL" fmla="*/ 0 w 207"/>
                <a:gd name="txT" fmla="*/ 0 h 84"/>
                <a:gd name="txR" fmla="*/ 207 w 207"/>
                <a:gd name="txB" fmla="*/ 84 h 84"/>
              </a:gdLst>
              <a:ahLst/>
              <a:cxnLst>
                <a:cxn ang="0">
                  <a:pos x="0" y="0"/>
                </a:cxn>
                <a:cxn ang="0">
                  <a:pos x="90" y="19"/>
                </a:cxn>
                <a:cxn ang="0">
                  <a:pos x="110" y="32"/>
                </a:cxn>
                <a:cxn ang="0">
                  <a:pos x="129" y="38"/>
                </a:cxn>
                <a:cxn ang="0">
                  <a:pos x="135" y="58"/>
                </a:cxn>
                <a:cxn ang="0">
                  <a:pos x="207" y="84"/>
                </a:cxn>
              </a:cxnLst>
              <a:rect l="txL" t="txT" r="txR" b="txB"/>
              <a:pathLst>
                <a:path w="207" h="84">
                  <a:moveTo>
                    <a:pt x="0" y="0"/>
                  </a:moveTo>
                  <a:cubicBezTo>
                    <a:pt x="30" y="7"/>
                    <a:pt x="59" y="14"/>
                    <a:pt x="90" y="19"/>
                  </a:cubicBezTo>
                  <a:cubicBezTo>
                    <a:pt x="97" y="23"/>
                    <a:pt x="103" y="29"/>
                    <a:pt x="110" y="32"/>
                  </a:cubicBezTo>
                  <a:cubicBezTo>
                    <a:pt x="116" y="35"/>
                    <a:pt x="124" y="33"/>
                    <a:pt x="129" y="38"/>
                  </a:cubicBezTo>
                  <a:cubicBezTo>
                    <a:pt x="134" y="43"/>
                    <a:pt x="131" y="53"/>
                    <a:pt x="135" y="58"/>
                  </a:cubicBezTo>
                  <a:cubicBezTo>
                    <a:pt x="148" y="74"/>
                    <a:pt x="188" y="84"/>
                    <a:pt x="207" y="84"/>
                  </a:cubicBezTo>
                </a:path>
              </a:pathLst>
            </a:custGeom>
            <a:noFill/>
            <a:ln w="19050" cap="flat" cmpd="sng">
              <a:solidFill>
                <a:srgbClr val="3366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9" name="Freeform 21"/>
            <p:cNvSpPr/>
            <p:nvPr/>
          </p:nvSpPr>
          <p:spPr>
            <a:xfrm>
              <a:off x="1126" y="2257"/>
              <a:ext cx="298" cy="183"/>
            </a:xfrm>
            <a:custGeom>
              <a:avLst/>
              <a:gdLst>
                <a:gd name="txL" fmla="*/ 0 w 298"/>
                <a:gd name="txT" fmla="*/ 0 h 183"/>
                <a:gd name="txR" fmla="*/ 298 w 298"/>
                <a:gd name="txB" fmla="*/ 183 h 183"/>
              </a:gdLst>
              <a:ahLst/>
              <a:cxnLst>
                <a:cxn ang="0">
                  <a:pos x="0" y="21"/>
                </a:cxn>
                <a:cxn ang="0">
                  <a:pos x="136" y="8"/>
                </a:cxn>
                <a:cxn ang="0">
                  <a:pos x="233" y="60"/>
                </a:cxn>
                <a:cxn ang="0">
                  <a:pos x="253" y="170"/>
                </a:cxn>
                <a:cxn ang="0">
                  <a:pos x="272" y="176"/>
                </a:cxn>
                <a:cxn ang="0">
                  <a:pos x="298" y="183"/>
                </a:cxn>
              </a:cxnLst>
              <a:rect l="txL" t="txT" r="txR" b="txB"/>
              <a:pathLst>
                <a:path w="298" h="183">
                  <a:moveTo>
                    <a:pt x="0" y="21"/>
                  </a:moveTo>
                  <a:cubicBezTo>
                    <a:pt x="34" y="18"/>
                    <a:pt x="102" y="0"/>
                    <a:pt x="136" y="8"/>
                  </a:cubicBezTo>
                  <a:cubicBezTo>
                    <a:pt x="160" y="45"/>
                    <a:pt x="190" y="52"/>
                    <a:pt x="233" y="60"/>
                  </a:cubicBezTo>
                  <a:cubicBezTo>
                    <a:pt x="246" y="96"/>
                    <a:pt x="241" y="134"/>
                    <a:pt x="253" y="170"/>
                  </a:cubicBezTo>
                  <a:cubicBezTo>
                    <a:pt x="255" y="176"/>
                    <a:pt x="266" y="174"/>
                    <a:pt x="272" y="176"/>
                  </a:cubicBezTo>
                  <a:cubicBezTo>
                    <a:pt x="281" y="178"/>
                    <a:pt x="298" y="183"/>
                    <a:pt x="298" y="183"/>
                  </a:cubicBezTo>
                </a:path>
              </a:pathLst>
            </a:custGeom>
            <a:noFill/>
            <a:ln w="19050" cap="flat" cmpd="sng">
              <a:solidFill>
                <a:srgbClr val="3366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484" name="AutoShape 24" descr="u=1244136535,877396470&amp;fm=21&amp;gp=0"/>
          <p:cNvSpPr>
            <a:spLocks noChangeAspect="1"/>
          </p:cNvSpPr>
          <p:nvPr/>
        </p:nvSpPr>
        <p:spPr>
          <a:xfrm>
            <a:off x="5943600" y="2989263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485" name="AutoShape 26" descr="u=1244136535,877396470&amp;fm=21&amp;gp=0"/>
          <p:cNvSpPr>
            <a:spLocks noChangeAspect="1"/>
          </p:cNvSpPr>
          <p:nvPr/>
        </p:nvSpPr>
        <p:spPr>
          <a:xfrm>
            <a:off x="5943600" y="2989263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486" name="AutoShape 28" descr="u=1244136535,877396470&amp;fm=21&amp;gp=0"/>
          <p:cNvSpPr>
            <a:spLocks noChangeAspect="1"/>
          </p:cNvSpPr>
          <p:nvPr/>
        </p:nvSpPr>
        <p:spPr>
          <a:xfrm>
            <a:off x="5943600" y="2989263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20487" name="Picture 30" descr="43a7d933c895d1431b48e4f173f082025aaf0721"/>
          <p:cNvPicPr>
            <a:picLocks noChangeAspect="1"/>
          </p:cNvPicPr>
          <p:nvPr/>
        </p:nvPicPr>
        <p:blipFill>
          <a:blip r:embed="rId3"/>
          <a:srcRect b="13670"/>
          <a:stretch>
            <a:fillRect/>
          </a:stretch>
        </p:blipFill>
        <p:spPr>
          <a:xfrm>
            <a:off x="7477125" y="4365625"/>
            <a:ext cx="2147888" cy="2303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63" name="Text Box 31"/>
          <p:cNvSpPr txBox="1">
            <a:spLocks noChangeArrowheads="1"/>
          </p:cNvSpPr>
          <p:nvPr/>
        </p:nvSpPr>
        <p:spPr bwMode="auto">
          <a:xfrm>
            <a:off x="1739900" y="1628775"/>
            <a:ext cx="4284663" cy="18148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●刚果河是世界上水能蕴藏量最丰富的河流，请同学们分析该河流水能丰富的原因。</a:t>
            </a:r>
          </a:p>
        </p:txBody>
      </p:sp>
      <p:sp>
        <p:nvSpPr>
          <p:cNvPr id="20489" name="WordArt 33"/>
          <p:cNvSpPr>
            <a:spLocks noTextEdit="1"/>
          </p:cNvSpPr>
          <p:nvPr/>
        </p:nvSpPr>
        <p:spPr>
          <a:xfrm>
            <a:off x="1703388" y="1196975"/>
            <a:ext cx="1828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5000" lnSpcReduction="10000"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prstShdw prst="shdw17" dist="17961" dir="13499999">
                    <a:srgbClr val="59008E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举一反三</a:t>
            </a:r>
          </a:p>
        </p:txBody>
      </p:sp>
      <p:sp>
        <p:nvSpPr>
          <p:cNvPr id="95266" name="Text Box 34"/>
          <p:cNvSpPr txBox="1">
            <a:spLocks noChangeArrowheads="1"/>
          </p:cNvSpPr>
          <p:nvPr/>
        </p:nvSpPr>
        <p:spPr bwMode="auto">
          <a:xfrm>
            <a:off x="2063750" y="3419475"/>
            <a:ext cx="3527425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流经刚果盆地边缘，落差大，水流急。</a:t>
            </a:r>
          </a:p>
        </p:txBody>
      </p:sp>
      <p:sp>
        <p:nvSpPr>
          <p:cNvPr id="95267" name="Text Box 35"/>
          <p:cNvSpPr txBox="1">
            <a:spLocks noChangeArrowheads="1"/>
          </p:cNvSpPr>
          <p:nvPr/>
        </p:nvSpPr>
        <p:spPr bwMode="auto">
          <a:xfrm>
            <a:off x="2063750" y="5732463"/>
            <a:ext cx="4033838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流经热带雨林气候区，降水多，河流水量大。</a:t>
            </a:r>
          </a:p>
        </p:txBody>
      </p:sp>
      <p:sp>
        <p:nvSpPr>
          <p:cNvPr id="20492" name="WordArt 36"/>
          <p:cNvSpPr>
            <a:spLocks noTextEdit="1"/>
          </p:cNvSpPr>
          <p:nvPr/>
        </p:nvSpPr>
        <p:spPr>
          <a:xfrm>
            <a:off x="1992313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河流的开发与治理</a:t>
            </a:r>
          </a:p>
        </p:txBody>
      </p:sp>
      <p:sp>
        <p:nvSpPr>
          <p:cNvPr id="22" name="Text Box 34"/>
          <p:cNvSpPr txBox="1">
            <a:spLocks noChangeArrowheads="1"/>
          </p:cNvSpPr>
          <p:nvPr/>
        </p:nvSpPr>
        <p:spPr bwMode="auto">
          <a:xfrm>
            <a:off x="2065338" y="4365625"/>
            <a:ext cx="4032250" cy="1383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流经刚果盆地，四周高中部低，集水区域广，河流水量大。</a:t>
            </a:r>
          </a:p>
        </p:txBody>
      </p:sp>
      <p:sp>
        <p:nvSpPr>
          <p:cNvPr id="23" name="矩形 22"/>
          <p:cNvSpPr/>
          <p:nvPr/>
        </p:nvSpPr>
        <p:spPr>
          <a:xfrm>
            <a:off x="2063750" y="3500438"/>
            <a:ext cx="3744913" cy="21605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1558925" y="3987800"/>
            <a:ext cx="539750" cy="953135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地形</a:t>
            </a:r>
          </a:p>
        </p:txBody>
      </p:sp>
      <p:sp>
        <p:nvSpPr>
          <p:cNvPr id="25" name="矩形 24"/>
          <p:cNvSpPr/>
          <p:nvPr/>
        </p:nvSpPr>
        <p:spPr>
          <a:xfrm>
            <a:off x="2063750" y="5797550"/>
            <a:ext cx="3744913" cy="101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1558925" y="5805488"/>
            <a:ext cx="539750" cy="953135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气候</a:t>
            </a:r>
          </a:p>
        </p:txBody>
      </p:sp>
      <p:sp>
        <p:nvSpPr>
          <p:cNvPr id="27" name="矩形 26"/>
          <p:cNvSpPr/>
          <p:nvPr/>
        </p:nvSpPr>
        <p:spPr>
          <a:xfrm>
            <a:off x="2135188" y="3876675"/>
            <a:ext cx="1081087" cy="488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55913" y="5248275"/>
            <a:ext cx="1079500" cy="4841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95775" y="6192838"/>
            <a:ext cx="1079500" cy="4762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9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95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63" grpId="0" bldLvl="0" animBg="1"/>
      <p:bldP spid="95266" grpId="0" bldLvl="0" animBg="1"/>
      <p:bldP spid="95267" grpId="0" bldLvl="0" animBg="1"/>
      <p:bldP spid="22" grpId="0" bldLvl="0" animBg="1"/>
      <p:bldP spid="23" grpId="0" bldLvl="0" animBg="1"/>
      <p:bldP spid="23" grpId="1" bldLvl="0" animBg="1"/>
      <p:bldP spid="24" grpId="0" bldLvl="0" animBg="1"/>
      <p:bldP spid="25" grpId="0" bldLvl="0" animBg="1"/>
      <p:bldP spid="25" grpId="1" bldLvl="0" animBg="1"/>
      <p:bldP spid="26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4" descr="fcfaaf51f3deb48f7e6d3460f01f3a292df5780c"/>
          <p:cNvPicPr>
            <a:picLocks noChangeAspect="1"/>
          </p:cNvPicPr>
          <p:nvPr/>
        </p:nvPicPr>
        <p:blipFill>
          <a:blip r:embed="rId2">
            <a:lum bright="-17999" contrast="30000"/>
          </a:blip>
          <a:srcRect b="12500"/>
          <a:stretch>
            <a:fillRect/>
          </a:stretch>
        </p:blipFill>
        <p:spPr>
          <a:xfrm>
            <a:off x="5227638" y="1989138"/>
            <a:ext cx="1731962" cy="182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WordArt 3"/>
          <p:cNvSpPr>
            <a:spLocks noTextEdit="1"/>
          </p:cNvSpPr>
          <p:nvPr/>
        </p:nvSpPr>
        <p:spPr>
          <a:xfrm>
            <a:off x="1992313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河流的开发与治理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5664200" y="333375"/>
            <a:ext cx="3527425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河流与航运</a:t>
            </a:r>
          </a:p>
        </p:txBody>
      </p:sp>
      <p:grpSp>
        <p:nvGrpSpPr>
          <p:cNvPr id="21509" name="Group 14"/>
          <p:cNvGrpSpPr/>
          <p:nvPr/>
        </p:nvGrpSpPr>
        <p:grpSpPr>
          <a:xfrm>
            <a:off x="6961188" y="1555750"/>
            <a:ext cx="3671887" cy="2736850"/>
            <a:chOff x="68" y="2160"/>
            <a:chExt cx="2925" cy="2132"/>
          </a:xfrm>
        </p:grpSpPr>
        <p:grpSp>
          <p:nvGrpSpPr>
            <p:cNvPr id="21523" name="Group 15"/>
            <p:cNvGrpSpPr/>
            <p:nvPr/>
          </p:nvGrpSpPr>
          <p:grpSpPr>
            <a:xfrm>
              <a:off x="68" y="2177"/>
              <a:ext cx="2925" cy="2115"/>
              <a:chOff x="144" y="528"/>
              <a:chExt cx="2160" cy="1425"/>
            </a:xfrm>
          </p:grpSpPr>
          <p:pic>
            <p:nvPicPr>
              <p:cNvPr id="21525" name="Picture 16" descr="333333333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" y="528"/>
                <a:ext cx="2160" cy="1425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sp>
            <p:nvSpPr>
              <p:cNvPr id="21526" name="Freeform 5"/>
              <p:cNvSpPr/>
              <p:nvPr/>
            </p:nvSpPr>
            <p:spPr>
              <a:xfrm rot="272153">
                <a:off x="716" y="1344"/>
                <a:ext cx="960" cy="261"/>
              </a:xfrm>
              <a:custGeom>
                <a:avLst/>
                <a:gdLst>
                  <a:gd name="txL" fmla="*/ 0 w 10977"/>
                  <a:gd name="txT" fmla="*/ 0 h 4357"/>
                  <a:gd name="txR" fmla="*/ 10977 w 10977"/>
                  <a:gd name="txB" fmla="*/ 4357 h 4357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1"/>
                  </a:cxn>
                  <a:cxn ang="0">
                    <a:pos x="6" y="1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txL" t="txT" r="txR" b="txB"/>
                <a:pathLst>
                  <a:path w="10977" h="4357">
                    <a:moveTo>
                      <a:pt x="77" y="357"/>
                    </a:moveTo>
                    <a:cubicBezTo>
                      <a:pt x="59" y="330"/>
                      <a:pt x="0" y="275"/>
                      <a:pt x="57" y="237"/>
                    </a:cubicBezTo>
                    <a:cubicBezTo>
                      <a:pt x="67" y="230"/>
                      <a:pt x="77" y="224"/>
                      <a:pt x="87" y="217"/>
                    </a:cubicBezTo>
                    <a:cubicBezTo>
                      <a:pt x="95" y="102"/>
                      <a:pt x="71" y="42"/>
                      <a:pt x="177" y="7"/>
                    </a:cubicBezTo>
                    <a:cubicBezTo>
                      <a:pt x="227" y="10"/>
                      <a:pt x="277" y="10"/>
                      <a:pt x="327" y="17"/>
                    </a:cubicBezTo>
                    <a:cubicBezTo>
                      <a:pt x="368" y="23"/>
                      <a:pt x="406" y="40"/>
                      <a:pt x="447" y="47"/>
                    </a:cubicBezTo>
                    <a:cubicBezTo>
                      <a:pt x="512" y="112"/>
                      <a:pt x="610" y="100"/>
                      <a:pt x="697" y="107"/>
                    </a:cubicBezTo>
                    <a:cubicBezTo>
                      <a:pt x="707" y="114"/>
                      <a:pt x="719" y="119"/>
                      <a:pt x="727" y="127"/>
                    </a:cubicBezTo>
                    <a:cubicBezTo>
                      <a:pt x="735" y="135"/>
                      <a:pt x="735" y="156"/>
                      <a:pt x="747" y="157"/>
                    </a:cubicBezTo>
                    <a:cubicBezTo>
                      <a:pt x="877" y="163"/>
                      <a:pt x="1007" y="150"/>
                      <a:pt x="1137" y="147"/>
                    </a:cubicBezTo>
                    <a:cubicBezTo>
                      <a:pt x="1147" y="144"/>
                      <a:pt x="1158" y="142"/>
                      <a:pt x="1167" y="137"/>
                    </a:cubicBezTo>
                    <a:cubicBezTo>
                      <a:pt x="1188" y="125"/>
                      <a:pt x="1227" y="97"/>
                      <a:pt x="1227" y="97"/>
                    </a:cubicBezTo>
                    <a:cubicBezTo>
                      <a:pt x="1264" y="42"/>
                      <a:pt x="1226" y="85"/>
                      <a:pt x="1277" y="57"/>
                    </a:cubicBezTo>
                    <a:cubicBezTo>
                      <a:pt x="1380" y="0"/>
                      <a:pt x="1299" y="30"/>
                      <a:pt x="1367" y="7"/>
                    </a:cubicBezTo>
                    <a:cubicBezTo>
                      <a:pt x="1787" y="23"/>
                      <a:pt x="1514" y="1"/>
                      <a:pt x="1697" y="47"/>
                    </a:cubicBezTo>
                    <a:cubicBezTo>
                      <a:pt x="1727" y="67"/>
                      <a:pt x="1757" y="77"/>
                      <a:pt x="1787" y="97"/>
                    </a:cubicBezTo>
                    <a:cubicBezTo>
                      <a:pt x="1796" y="123"/>
                      <a:pt x="1797" y="151"/>
                      <a:pt x="1807" y="177"/>
                    </a:cubicBezTo>
                    <a:cubicBezTo>
                      <a:pt x="1819" y="208"/>
                      <a:pt x="1844" y="237"/>
                      <a:pt x="1857" y="267"/>
                    </a:cubicBezTo>
                    <a:cubicBezTo>
                      <a:pt x="1873" y="304"/>
                      <a:pt x="1884" y="348"/>
                      <a:pt x="1897" y="387"/>
                    </a:cubicBezTo>
                    <a:cubicBezTo>
                      <a:pt x="1901" y="400"/>
                      <a:pt x="1970" y="406"/>
                      <a:pt x="1987" y="417"/>
                    </a:cubicBezTo>
                    <a:cubicBezTo>
                      <a:pt x="2019" y="439"/>
                      <a:pt x="2045" y="465"/>
                      <a:pt x="2077" y="487"/>
                    </a:cubicBezTo>
                    <a:cubicBezTo>
                      <a:pt x="2090" y="507"/>
                      <a:pt x="2104" y="527"/>
                      <a:pt x="2117" y="547"/>
                    </a:cubicBezTo>
                    <a:cubicBezTo>
                      <a:pt x="2130" y="567"/>
                      <a:pt x="2177" y="587"/>
                      <a:pt x="2177" y="587"/>
                    </a:cubicBezTo>
                    <a:cubicBezTo>
                      <a:pt x="2193" y="636"/>
                      <a:pt x="2215" y="669"/>
                      <a:pt x="2257" y="697"/>
                    </a:cubicBezTo>
                    <a:cubicBezTo>
                      <a:pt x="2314" y="783"/>
                      <a:pt x="2238" y="682"/>
                      <a:pt x="2307" y="737"/>
                    </a:cubicBezTo>
                    <a:cubicBezTo>
                      <a:pt x="2316" y="745"/>
                      <a:pt x="2319" y="759"/>
                      <a:pt x="2327" y="767"/>
                    </a:cubicBezTo>
                    <a:cubicBezTo>
                      <a:pt x="2335" y="775"/>
                      <a:pt x="2347" y="780"/>
                      <a:pt x="2357" y="787"/>
                    </a:cubicBezTo>
                    <a:cubicBezTo>
                      <a:pt x="2364" y="797"/>
                      <a:pt x="2369" y="809"/>
                      <a:pt x="2377" y="817"/>
                    </a:cubicBezTo>
                    <a:cubicBezTo>
                      <a:pt x="2385" y="825"/>
                      <a:pt x="2399" y="828"/>
                      <a:pt x="2407" y="837"/>
                    </a:cubicBezTo>
                    <a:cubicBezTo>
                      <a:pt x="2462" y="906"/>
                      <a:pt x="2361" y="830"/>
                      <a:pt x="2447" y="887"/>
                    </a:cubicBezTo>
                    <a:cubicBezTo>
                      <a:pt x="2466" y="944"/>
                      <a:pt x="2485" y="995"/>
                      <a:pt x="2527" y="1037"/>
                    </a:cubicBezTo>
                    <a:cubicBezTo>
                      <a:pt x="2541" y="1079"/>
                      <a:pt x="2565" y="1125"/>
                      <a:pt x="2597" y="1157"/>
                    </a:cubicBezTo>
                    <a:cubicBezTo>
                      <a:pt x="2616" y="1176"/>
                      <a:pt x="2636" y="1192"/>
                      <a:pt x="2647" y="1217"/>
                    </a:cubicBezTo>
                    <a:cubicBezTo>
                      <a:pt x="2676" y="1282"/>
                      <a:pt x="2695" y="1345"/>
                      <a:pt x="2757" y="1387"/>
                    </a:cubicBezTo>
                    <a:cubicBezTo>
                      <a:pt x="2786" y="1431"/>
                      <a:pt x="2782" y="1477"/>
                      <a:pt x="2797" y="1527"/>
                    </a:cubicBezTo>
                    <a:cubicBezTo>
                      <a:pt x="2803" y="1547"/>
                      <a:pt x="2810" y="1567"/>
                      <a:pt x="2817" y="1587"/>
                    </a:cubicBezTo>
                    <a:cubicBezTo>
                      <a:pt x="2820" y="1597"/>
                      <a:pt x="2827" y="1617"/>
                      <a:pt x="2827" y="1617"/>
                    </a:cubicBezTo>
                    <a:cubicBezTo>
                      <a:pt x="2819" y="1701"/>
                      <a:pt x="2794" y="1783"/>
                      <a:pt x="2817" y="1867"/>
                    </a:cubicBezTo>
                    <a:cubicBezTo>
                      <a:pt x="2823" y="1890"/>
                      <a:pt x="2844" y="1907"/>
                      <a:pt x="2857" y="1927"/>
                    </a:cubicBezTo>
                    <a:cubicBezTo>
                      <a:pt x="2873" y="1951"/>
                      <a:pt x="2917" y="1987"/>
                      <a:pt x="2917" y="1987"/>
                    </a:cubicBezTo>
                    <a:cubicBezTo>
                      <a:pt x="2924" y="2007"/>
                      <a:pt x="2930" y="2027"/>
                      <a:pt x="2937" y="2047"/>
                    </a:cubicBezTo>
                    <a:cubicBezTo>
                      <a:pt x="2945" y="2070"/>
                      <a:pt x="2977" y="2107"/>
                      <a:pt x="2977" y="2107"/>
                    </a:cubicBezTo>
                    <a:cubicBezTo>
                      <a:pt x="2981" y="2190"/>
                      <a:pt x="2995" y="2273"/>
                      <a:pt x="2997" y="2357"/>
                    </a:cubicBezTo>
                    <a:cubicBezTo>
                      <a:pt x="3017" y="3207"/>
                      <a:pt x="2922" y="2902"/>
                      <a:pt x="3027" y="3217"/>
                    </a:cubicBezTo>
                    <a:cubicBezTo>
                      <a:pt x="3054" y="3299"/>
                      <a:pt x="3056" y="3416"/>
                      <a:pt x="3117" y="3477"/>
                    </a:cubicBezTo>
                    <a:cubicBezTo>
                      <a:pt x="3129" y="3535"/>
                      <a:pt x="3148" y="3591"/>
                      <a:pt x="3167" y="3647"/>
                    </a:cubicBezTo>
                    <a:cubicBezTo>
                      <a:pt x="3178" y="3679"/>
                      <a:pt x="3180" y="3714"/>
                      <a:pt x="3187" y="3747"/>
                    </a:cubicBezTo>
                    <a:cubicBezTo>
                      <a:pt x="3189" y="3757"/>
                      <a:pt x="3190" y="3770"/>
                      <a:pt x="3197" y="3777"/>
                    </a:cubicBezTo>
                    <a:cubicBezTo>
                      <a:pt x="3204" y="3784"/>
                      <a:pt x="3217" y="3784"/>
                      <a:pt x="3227" y="3787"/>
                    </a:cubicBezTo>
                    <a:cubicBezTo>
                      <a:pt x="3263" y="3823"/>
                      <a:pt x="3278" y="3863"/>
                      <a:pt x="3307" y="3907"/>
                    </a:cubicBezTo>
                    <a:cubicBezTo>
                      <a:pt x="3314" y="3917"/>
                      <a:pt x="3327" y="3937"/>
                      <a:pt x="3327" y="3937"/>
                    </a:cubicBezTo>
                    <a:cubicBezTo>
                      <a:pt x="3339" y="3878"/>
                      <a:pt x="3368" y="3825"/>
                      <a:pt x="3387" y="3767"/>
                    </a:cubicBezTo>
                    <a:cubicBezTo>
                      <a:pt x="3398" y="3734"/>
                      <a:pt x="3437" y="3677"/>
                      <a:pt x="3437" y="3677"/>
                    </a:cubicBezTo>
                    <a:cubicBezTo>
                      <a:pt x="3447" y="3625"/>
                      <a:pt x="3437" y="3604"/>
                      <a:pt x="3487" y="3587"/>
                    </a:cubicBezTo>
                    <a:cubicBezTo>
                      <a:pt x="3552" y="3783"/>
                      <a:pt x="3641" y="4106"/>
                      <a:pt x="3427" y="4177"/>
                    </a:cubicBezTo>
                    <a:cubicBezTo>
                      <a:pt x="3409" y="4231"/>
                      <a:pt x="3412" y="4233"/>
                      <a:pt x="3467" y="4247"/>
                    </a:cubicBezTo>
                    <a:cubicBezTo>
                      <a:pt x="3610" y="4242"/>
                      <a:pt x="3748" y="4276"/>
                      <a:pt x="3867" y="4197"/>
                    </a:cubicBezTo>
                    <a:cubicBezTo>
                      <a:pt x="3891" y="4126"/>
                      <a:pt x="3869" y="4149"/>
                      <a:pt x="3917" y="4117"/>
                    </a:cubicBezTo>
                    <a:cubicBezTo>
                      <a:pt x="3930" y="4120"/>
                      <a:pt x="3944" y="4124"/>
                      <a:pt x="3957" y="4127"/>
                    </a:cubicBezTo>
                    <a:cubicBezTo>
                      <a:pt x="3974" y="4131"/>
                      <a:pt x="4002" y="4121"/>
                      <a:pt x="4007" y="4137"/>
                    </a:cubicBezTo>
                    <a:cubicBezTo>
                      <a:pt x="4056" y="4300"/>
                      <a:pt x="3957" y="4317"/>
                      <a:pt x="4077" y="4357"/>
                    </a:cubicBezTo>
                    <a:cubicBezTo>
                      <a:pt x="4097" y="4354"/>
                      <a:pt x="4118" y="4355"/>
                      <a:pt x="4137" y="4347"/>
                    </a:cubicBezTo>
                    <a:cubicBezTo>
                      <a:pt x="4181" y="4328"/>
                      <a:pt x="4185" y="4303"/>
                      <a:pt x="4227" y="4297"/>
                    </a:cubicBezTo>
                    <a:cubicBezTo>
                      <a:pt x="4267" y="4292"/>
                      <a:pt x="4307" y="4290"/>
                      <a:pt x="4347" y="4287"/>
                    </a:cubicBezTo>
                    <a:cubicBezTo>
                      <a:pt x="4360" y="4280"/>
                      <a:pt x="4373" y="4273"/>
                      <a:pt x="4387" y="4267"/>
                    </a:cubicBezTo>
                    <a:cubicBezTo>
                      <a:pt x="4407" y="4259"/>
                      <a:pt x="4447" y="4247"/>
                      <a:pt x="4447" y="4247"/>
                    </a:cubicBezTo>
                    <a:cubicBezTo>
                      <a:pt x="4474" y="4165"/>
                      <a:pt x="4433" y="4295"/>
                      <a:pt x="4467" y="4137"/>
                    </a:cubicBezTo>
                    <a:cubicBezTo>
                      <a:pt x="4471" y="4116"/>
                      <a:pt x="4487" y="4077"/>
                      <a:pt x="4487" y="4077"/>
                    </a:cubicBezTo>
                    <a:cubicBezTo>
                      <a:pt x="4490" y="4027"/>
                      <a:pt x="4494" y="3977"/>
                      <a:pt x="4497" y="3927"/>
                    </a:cubicBezTo>
                    <a:cubicBezTo>
                      <a:pt x="4503" y="3824"/>
                      <a:pt x="4484" y="3709"/>
                      <a:pt x="4577" y="3647"/>
                    </a:cubicBezTo>
                    <a:cubicBezTo>
                      <a:pt x="4584" y="3637"/>
                      <a:pt x="4593" y="3628"/>
                      <a:pt x="4597" y="3617"/>
                    </a:cubicBezTo>
                    <a:cubicBezTo>
                      <a:pt x="4603" y="3601"/>
                      <a:pt x="4599" y="3582"/>
                      <a:pt x="4607" y="3567"/>
                    </a:cubicBezTo>
                    <a:cubicBezTo>
                      <a:pt x="4617" y="3548"/>
                      <a:pt x="4650" y="3528"/>
                      <a:pt x="4667" y="3517"/>
                    </a:cubicBezTo>
                    <a:cubicBezTo>
                      <a:pt x="4674" y="3496"/>
                      <a:pt x="4691" y="3478"/>
                      <a:pt x="4697" y="3457"/>
                    </a:cubicBezTo>
                    <a:cubicBezTo>
                      <a:pt x="4722" y="3373"/>
                      <a:pt x="4696" y="3388"/>
                      <a:pt x="4757" y="3327"/>
                    </a:cubicBezTo>
                    <a:cubicBezTo>
                      <a:pt x="4805" y="3182"/>
                      <a:pt x="4749" y="3364"/>
                      <a:pt x="4787" y="3187"/>
                    </a:cubicBezTo>
                    <a:cubicBezTo>
                      <a:pt x="4797" y="3140"/>
                      <a:pt x="4794" y="3122"/>
                      <a:pt x="4837" y="3117"/>
                    </a:cubicBezTo>
                    <a:cubicBezTo>
                      <a:pt x="4883" y="3112"/>
                      <a:pt x="4930" y="3110"/>
                      <a:pt x="4977" y="3107"/>
                    </a:cubicBezTo>
                    <a:cubicBezTo>
                      <a:pt x="5094" y="3048"/>
                      <a:pt x="5229" y="3055"/>
                      <a:pt x="5357" y="3047"/>
                    </a:cubicBezTo>
                    <a:cubicBezTo>
                      <a:pt x="5376" y="3028"/>
                      <a:pt x="5392" y="3008"/>
                      <a:pt x="5417" y="2997"/>
                    </a:cubicBezTo>
                    <a:cubicBezTo>
                      <a:pt x="5436" y="2988"/>
                      <a:pt x="5477" y="2977"/>
                      <a:pt x="5477" y="2977"/>
                    </a:cubicBezTo>
                    <a:cubicBezTo>
                      <a:pt x="5529" y="2990"/>
                      <a:pt x="5564" y="2976"/>
                      <a:pt x="5617" y="2967"/>
                    </a:cubicBezTo>
                    <a:cubicBezTo>
                      <a:pt x="5620" y="2930"/>
                      <a:pt x="5610" y="2889"/>
                      <a:pt x="5627" y="2857"/>
                    </a:cubicBezTo>
                    <a:cubicBezTo>
                      <a:pt x="5633" y="2846"/>
                      <a:pt x="5723" y="2830"/>
                      <a:pt x="5737" y="2827"/>
                    </a:cubicBezTo>
                    <a:cubicBezTo>
                      <a:pt x="5805" y="2781"/>
                      <a:pt x="5759" y="2748"/>
                      <a:pt x="5787" y="2677"/>
                    </a:cubicBezTo>
                    <a:cubicBezTo>
                      <a:pt x="5799" y="2648"/>
                      <a:pt x="5877" y="2650"/>
                      <a:pt x="5907" y="2647"/>
                    </a:cubicBezTo>
                    <a:cubicBezTo>
                      <a:pt x="5951" y="2618"/>
                      <a:pt x="5939" y="2599"/>
                      <a:pt x="5967" y="2557"/>
                    </a:cubicBezTo>
                    <a:cubicBezTo>
                      <a:pt x="6017" y="2560"/>
                      <a:pt x="6067" y="2561"/>
                      <a:pt x="6117" y="2567"/>
                    </a:cubicBezTo>
                    <a:cubicBezTo>
                      <a:pt x="6127" y="2568"/>
                      <a:pt x="6137" y="2581"/>
                      <a:pt x="6147" y="2577"/>
                    </a:cubicBezTo>
                    <a:cubicBezTo>
                      <a:pt x="6158" y="2573"/>
                      <a:pt x="6159" y="2555"/>
                      <a:pt x="6167" y="2547"/>
                    </a:cubicBezTo>
                    <a:cubicBezTo>
                      <a:pt x="6175" y="2539"/>
                      <a:pt x="6187" y="2534"/>
                      <a:pt x="6197" y="2527"/>
                    </a:cubicBezTo>
                    <a:cubicBezTo>
                      <a:pt x="6236" y="2468"/>
                      <a:pt x="6278" y="2467"/>
                      <a:pt x="6347" y="2457"/>
                    </a:cubicBezTo>
                    <a:cubicBezTo>
                      <a:pt x="6372" y="2382"/>
                      <a:pt x="6329" y="2286"/>
                      <a:pt x="6417" y="2257"/>
                    </a:cubicBezTo>
                    <a:cubicBezTo>
                      <a:pt x="6430" y="2218"/>
                      <a:pt x="6420" y="2195"/>
                      <a:pt x="6407" y="2157"/>
                    </a:cubicBezTo>
                    <a:cubicBezTo>
                      <a:pt x="6456" y="2125"/>
                      <a:pt x="6452" y="2085"/>
                      <a:pt x="6507" y="2067"/>
                    </a:cubicBezTo>
                    <a:cubicBezTo>
                      <a:pt x="6514" y="2014"/>
                      <a:pt x="6515" y="1922"/>
                      <a:pt x="6567" y="1887"/>
                    </a:cubicBezTo>
                    <a:cubicBezTo>
                      <a:pt x="6586" y="1875"/>
                      <a:pt x="6608" y="1869"/>
                      <a:pt x="6627" y="1857"/>
                    </a:cubicBezTo>
                    <a:cubicBezTo>
                      <a:pt x="6666" y="1799"/>
                      <a:pt x="6799" y="1845"/>
                      <a:pt x="6857" y="1847"/>
                    </a:cubicBezTo>
                    <a:cubicBezTo>
                      <a:pt x="7027" y="1852"/>
                      <a:pt x="7197" y="1854"/>
                      <a:pt x="7367" y="1857"/>
                    </a:cubicBezTo>
                    <a:cubicBezTo>
                      <a:pt x="7402" y="1869"/>
                      <a:pt x="7442" y="1863"/>
                      <a:pt x="7477" y="1877"/>
                    </a:cubicBezTo>
                    <a:cubicBezTo>
                      <a:pt x="7488" y="1881"/>
                      <a:pt x="7488" y="1899"/>
                      <a:pt x="7497" y="1907"/>
                    </a:cubicBezTo>
                    <a:cubicBezTo>
                      <a:pt x="7539" y="1944"/>
                      <a:pt x="7546" y="1943"/>
                      <a:pt x="7587" y="1957"/>
                    </a:cubicBezTo>
                    <a:cubicBezTo>
                      <a:pt x="7594" y="1977"/>
                      <a:pt x="7600" y="1997"/>
                      <a:pt x="7607" y="2017"/>
                    </a:cubicBezTo>
                    <a:cubicBezTo>
                      <a:pt x="7614" y="2039"/>
                      <a:pt x="7606" y="2066"/>
                      <a:pt x="7617" y="2087"/>
                    </a:cubicBezTo>
                    <a:cubicBezTo>
                      <a:pt x="7622" y="2096"/>
                      <a:pt x="7637" y="2094"/>
                      <a:pt x="7647" y="2097"/>
                    </a:cubicBezTo>
                    <a:cubicBezTo>
                      <a:pt x="7654" y="2107"/>
                      <a:pt x="7664" y="2115"/>
                      <a:pt x="7667" y="2127"/>
                    </a:cubicBezTo>
                    <a:cubicBezTo>
                      <a:pt x="7693" y="2212"/>
                      <a:pt x="7648" y="2187"/>
                      <a:pt x="7707" y="2207"/>
                    </a:cubicBezTo>
                    <a:cubicBezTo>
                      <a:pt x="7779" y="2183"/>
                      <a:pt x="7759" y="2165"/>
                      <a:pt x="7807" y="2117"/>
                    </a:cubicBezTo>
                    <a:cubicBezTo>
                      <a:pt x="7861" y="2135"/>
                      <a:pt x="7932" y="2101"/>
                      <a:pt x="7977" y="2137"/>
                    </a:cubicBezTo>
                    <a:cubicBezTo>
                      <a:pt x="8006" y="2160"/>
                      <a:pt x="7975" y="2212"/>
                      <a:pt x="7987" y="2247"/>
                    </a:cubicBezTo>
                    <a:cubicBezTo>
                      <a:pt x="7990" y="2257"/>
                      <a:pt x="8007" y="2254"/>
                      <a:pt x="8017" y="2257"/>
                    </a:cubicBezTo>
                    <a:cubicBezTo>
                      <a:pt x="8032" y="2303"/>
                      <a:pt x="8041" y="2350"/>
                      <a:pt x="8057" y="2397"/>
                    </a:cubicBezTo>
                    <a:cubicBezTo>
                      <a:pt x="8060" y="2407"/>
                      <a:pt x="8064" y="2417"/>
                      <a:pt x="8067" y="2427"/>
                    </a:cubicBezTo>
                    <a:cubicBezTo>
                      <a:pt x="8070" y="2437"/>
                      <a:pt x="8077" y="2457"/>
                      <a:pt x="8077" y="2457"/>
                    </a:cubicBezTo>
                    <a:cubicBezTo>
                      <a:pt x="8156" y="2450"/>
                      <a:pt x="8212" y="2472"/>
                      <a:pt x="8237" y="2397"/>
                    </a:cubicBezTo>
                    <a:cubicBezTo>
                      <a:pt x="8240" y="2434"/>
                      <a:pt x="8227" y="2476"/>
                      <a:pt x="8247" y="2507"/>
                    </a:cubicBezTo>
                    <a:cubicBezTo>
                      <a:pt x="8260" y="2527"/>
                      <a:pt x="8293" y="2517"/>
                      <a:pt x="8317" y="2517"/>
                    </a:cubicBezTo>
                    <a:cubicBezTo>
                      <a:pt x="8350" y="2517"/>
                      <a:pt x="8384" y="2510"/>
                      <a:pt x="8417" y="2507"/>
                    </a:cubicBezTo>
                    <a:cubicBezTo>
                      <a:pt x="8441" y="2436"/>
                      <a:pt x="8419" y="2459"/>
                      <a:pt x="8467" y="2427"/>
                    </a:cubicBezTo>
                    <a:cubicBezTo>
                      <a:pt x="8499" y="2378"/>
                      <a:pt x="8552" y="2345"/>
                      <a:pt x="8607" y="2327"/>
                    </a:cubicBezTo>
                    <a:cubicBezTo>
                      <a:pt x="8629" y="2294"/>
                      <a:pt x="8654" y="2285"/>
                      <a:pt x="8667" y="2247"/>
                    </a:cubicBezTo>
                    <a:cubicBezTo>
                      <a:pt x="8654" y="2209"/>
                      <a:pt x="8629" y="2200"/>
                      <a:pt x="8607" y="2167"/>
                    </a:cubicBezTo>
                    <a:cubicBezTo>
                      <a:pt x="8660" y="2087"/>
                      <a:pt x="8590" y="2184"/>
                      <a:pt x="8657" y="2117"/>
                    </a:cubicBezTo>
                    <a:cubicBezTo>
                      <a:pt x="8724" y="2050"/>
                      <a:pt x="8627" y="2120"/>
                      <a:pt x="8707" y="2067"/>
                    </a:cubicBezTo>
                    <a:cubicBezTo>
                      <a:pt x="8733" y="2028"/>
                      <a:pt x="8773" y="1992"/>
                      <a:pt x="8817" y="1977"/>
                    </a:cubicBezTo>
                    <a:cubicBezTo>
                      <a:pt x="8932" y="1985"/>
                      <a:pt x="8952" y="2007"/>
                      <a:pt x="9027" y="1957"/>
                    </a:cubicBezTo>
                    <a:cubicBezTo>
                      <a:pt x="9012" y="2003"/>
                      <a:pt x="9006" y="2020"/>
                      <a:pt x="9057" y="2037"/>
                    </a:cubicBezTo>
                    <a:cubicBezTo>
                      <a:pt x="9070" y="2057"/>
                      <a:pt x="9091" y="2074"/>
                      <a:pt x="9097" y="2097"/>
                    </a:cubicBezTo>
                    <a:cubicBezTo>
                      <a:pt x="9108" y="2143"/>
                      <a:pt x="9107" y="2161"/>
                      <a:pt x="9147" y="2187"/>
                    </a:cubicBezTo>
                    <a:cubicBezTo>
                      <a:pt x="9140" y="2167"/>
                      <a:pt x="9115" y="2109"/>
                      <a:pt x="9127" y="2127"/>
                    </a:cubicBezTo>
                    <a:cubicBezTo>
                      <a:pt x="9140" y="2147"/>
                      <a:pt x="9167" y="2187"/>
                      <a:pt x="9167" y="2187"/>
                    </a:cubicBezTo>
                    <a:cubicBezTo>
                      <a:pt x="9176" y="2242"/>
                      <a:pt x="9164" y="2269"/>
                      <a:pt x="9217" y="2287"/>
                    </a:cubicBezTo>
                    <a:cubicBezTo>
                      <a:pt x="9357" y="2284"/>
                      <a:pt x="9499" y="2303"/>
                      <a:pt x="9637" y="2277"/>
                    </a:cubicBezTo>
                    <a:cubicBezTo>
                      <a:pt x="9660" y="2273"/>
                      <a:pt x="9640" y="2230"/>
                      <a:pt x="9647" y="2207"/>
                    </a:cubicBezTo>
                    <a:cubicBezTo>
                      <a:pt x="9655" y="2179"/>
                      <a:pt x="9675" y="2171"/>
                      <a:pt x="9697" y="2157"/>
                    </a:cubicBezTo>
                    <a:cubicBezTo>
                      <a:pt x="9744" y="2087"/>
                      <a:pt x="9717" y="2110"/>
                      <a:pt x="9767" y="2077"/>
                    </a:cubicBezTo>
                    <a:cubicBezTo>
                      <a:pt x="9780" y="1909"/>
                      <a:pt x="9755" y="1955"/>
                      <a:pt x="9857" y="1887"/>
                    </a:cubicBezTo>
                    <a:cubicBezTo>
                      <a:pt x="9859" y="1882"/>
                      <a:pt x="9878" y="1807"/>
                      <a:pt x="9897" y="1797"/>
                    </a:cubicBezTo>
                    <a:cubicBezTo>
                      <a:pt x="9915" y="1788"/>
                      <a:pt x="9937" y="1790"/>
                      <a:pt x="9957" y="1787"/>
                    </a:cubicBezTo>
                    <a:cubicBezTo>
                      <a:pt x="9971" y="1744"/>
                      <a:pt x="10001" y="1731"/>
                      <a:pt x="10037" y="1707"/>
                    </a:cubicBezTo>
                    <a:cubicBezTo>
                      <a:pt x="10053" y="1448"/>
                      <a:pt x="9991" y="1594"/>
                      <a:pt x="10147" y="1537"/>
                    </a:cubicBezTo>
                    <a:cubicBezTo>
                      <a:pt x="10157" y="1533"/>
                      <a:pt x="10152" y="1516"/>
                      <a:pt x="10157" y="1507"/>
                    </a:cubicBezTo>
                    <a:cubicBezTo>
                      <a:pt x="10183" y="1462"/>
                      <a:pt x="10178" y="1470"/>
                      <a:pt x="10217" y="1457"/>
                    </a:cubicBezTo>
                    <a:cubicBezTo>
                      <a:pt x="10222" y="1356"/>
                      <a:pt x="10197" y="1204"/>
                      <a:pt x="10297" y="1137"/>
                    </a:cubicBezTo>
                    <a:cubicBezTo>
                      <a:pt x="10316" y="1081"/>
                      <a:pt x="10331" y="1056"/>
                      <a:pt x="10387" y="1037"/>
                    </a:cubicBezTo>
                    <a:cubicBezTo>
                      <a:pt x="10412" y="961"/>
                      <a:pt x="10542" y="964"/>
                      <a:pt x="10607" y="957"/>
                    </a:cubicBezTo>
                    <a:cubicBezTo>
                      <a:pt x="10693" y="899"/>
                      <a:pt x="10605" y="901"/>
                      <a:pt x="10747" y="917"/>
                    </a:cubicBezTo>
                    <a:cubicBezTo>
                      <a:pt x="10852" y="987"/>
                      <a:pt x="10771" y="967"/>
                      <a:pt x="10977" y="967"/>
                    </a:cubicBezTo>
                  </a:path>
                </a:pathLst>
              </a:custGeom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524" name="Text Box 18"/>
            <p:cNvSpPr txBox="1"/>
            <p:nvPr/>
          </p:nvSpPr>
          <p:spPr>
            <a:xfrm>
              <a:off x="500" y="2160"/>
              <a:ext cx="1677" cy="26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我国人口密度分布图</a:t>
              </a:r>
            </a:p>
          </p:txBody>
        </p:sp>
      </p:grpSp>
      <p:grpSp>
        <p:nvGrpSpPr>
          <p:cNvPr id="21510" name="Group 19"/>
          <p:cNvGrpSpPr/>
          <p:nvPr/>
        </p:nvGrpSpPr>
        <p:grpSpPr>
          <a:xfrm>
            <a:off x="1558925" y="1700213"/>
            <a:ext cx="3600450" cy="2520950"/>
            <a:chOff x="113" y="74"/>
            <a:chExt cx="2835" cy="1950"/>
          </a:xfrm>
        </p:grpSpPr>
        <p:pic>
          <p:nvPicPr>
            <p:cNvPr id="21520" name="Picture 20" descr="34"/>
            <p:cNvPicPr>
              <a:picLocks noChangeAspect="1"/>
            </p:cNvPicPr>
            <p:nvPr/>
          </p:nvPicPr>
          <p:blipFill>
            <a:blip r:embed="rId4">
              <a:lum bright="-35999" contrast="54000"/>
            </a:blip>
            <a:srcRect t="4399" b="11505"/>
            <a:stretch>
              <a:fillRect/>
            </a:stretch>
          </p:blipFill>
          <p:spPr>
            <a:xfrm>
              <a:off x="113" y="74"/>
              <a:ext cx="2835" cy="195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21521" name="Text Box 21"/>
            <p:cNvSpPr txBox="1"/>
            <p:nvPr/>
          </p:nvSpPr>
          <p:spPr>
            <a:xfrm>
              <a:off x="1041" y="75"/>
              <a:ext cx="865" cy="4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中国    地形图</a:t>
              </a:r>
            </a:p>
          </p:txBody>
        </p:sp>
        <p:sp>
          <p:nvSpPr>
            <p:cNvPr id="21522" name="Freeform 5"/>
            <p:cNvSpPr/>
            <p:nvPr/>
          </p:nvSpPr>
          <p:spPr>
            <a:xfrm rot="272153">
              <a:off x="975" y="1162"/>
              <a:ext cx="1270" cy="365"/>
            </a:xfrm>
            <a:custGeom>
              <a:avLst/>
              <a:gdLst>
                <a:gd name="txL" fmla="*/ 0 w 10977"/>
                <a:gd name="txT" fmla="*/ 0 h 4357"/>
                <a:gd name="txR" fmla="*/ 10977 w 10977"/>
                <a:gd name="txB" fmla="*/ 4357 h 4357"/>
              </a:gdLst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5" y="1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10" y="2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1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3" y="2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4" y="1"/>
                </a:cxn>
                <a:cxn ang="0">
                  <a:pos x="14" y="1"/>
                </a:cxn>
                <a:cxn ang="0">
                  <a:pos x="14" y="1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6" y="1"/>
                </a:cxn>
                <a:cxn ang="0">
                  <a:pos x="16" y="1"/>
                </a:cxn>
                <a:cxn ang="0">
                  <a:pos x="17" y="1"/>
                </a:cxn>
              </a:cxnLst>
              <a:rect l="txL" t="txT" r="txR" b="txB"/>
              <a:pathLst>
                <a:path w="10977" h="4357">
                  <a:moveTo>
                    <a:pt x="77" y="357"/>
                  </a:moveTo>
                  <a:cubicBezTo>
                    <a:pt x="59" y="330"/>
                    <a:pt x="0" y="275"/>
                    <a:pt x="57" y="237"/>
                  </a:cubicBezTo>
                  <a:cubicBezTo>
                    <a:pt x="67" y="230"/>
                    <a:pt x="77" y="224"/>
                    <a:pt x="87" y="217"/>
                  </a:cubicBezTo>
                  <a:cubicBezTo>
                    <a:pt x="95" y="102"/>
                    <a:pt x="71" y="42"/>
                    <a:pt x="177" y="7"/>
                  </a:cubicBezTo>
                  <a:cubicBezTo>
                    <a:pt x="227" y="10"/>
                    <a:pt x="277" y="10"/>
                    <a:pt x="327" y="17"/>
                  </a:cubicBezTo>
                  <a:cubicBezTo>
                    <a:pt x="368" y="23"/>
                    <a:pt x="406" y="40"/>
                    <a:pt x="447" y="47"/>
                  </a:cubicBezTo>
                  <a:cubicBezTo>
                    <a:pt x="512" y="112"/>
                    <a:pt x="610" y="100"/>
                    <a:pt x="697" y="107"/>
                  </a:cubicBezTo>
                  <a:cubicBezTo>
                    <a:pt x="707" y="114"/>
                    <a:pt x="719" y="119"/>
                    <a:pt x="727" y="127"/>
                  </a:cubicBezTo>
                  <a:cubicBezTo>
                    <a:pt x="735" y="135"/>
                    <a:pt x="735" y="156"/>
                    <a:pt x="747" y="157"/>
                  </a:cubicBezTo>
                  <a:cubicBezTo>
                    <a:pt x="877" y="163"/>
                    <a:pt x="1007" y="150"/>
                    <a:pt x="1137" y="147"/>
                  </a:cubicBezTo>
                  <a:cubicBezTo>
                    <a:pt x="1147" y="144"/>
                    <a:pt x="1158" y="142"/>
                    <a:pt x="1167" y="137"/>
                  </a:cubicBezTo>
                  <a:cubicBezTo>
                    <a:pt x="1188" y="125"/>
                    <a:pt x="1227" y="97"/>
                    <a:pt x="1227" y="97"/>
                  </a:cubicBezTo>
                  <a:cubicBezTo>
                    <a:pt x="1264" y="42"/>
                    <a:pt x="1226" y="85"/>
                    <a:pt x="1277" y="57"/>
                  </a:cubicBezTo>
                  <a:cubicBezTo>
                    <a:pt x="1380" y="0"/>
                    <a:pt x="1299" y="30"/>
                    <a:pt x="1367" y="7"/>
                  </a:cubicBezTo>
                  <a:cubicBezTo>
                    <a:pt x="1787" y="23"/>
                    <a:pt x="1514" y="1"/>
                    <a:pt x="1697" y="47"/>
                  </a:cubicBezTo>
                  <a:cubicBezTo>
                    <a:pt x="1727" y="67"/>
                    <a:pt x="1757" y="77"/>
                    <a:pt x="1787" y="97"/>
                  </a:cubicBezTo>
                  <a:cubicBezTo>
                    <a:pt x="1796" y="123"/>
                    <a:pt x="1797" y="151"/>
                    <a:pt x="1807" y="177"/>
                  </a:cubicBezTo>
                  <a:cubicBezTo>
                    <a:pt x="1819" y="208"/>
                    <a:pt x="1844" y="237"/>
                    <a:pt x="1857" y="267"/>
                  </a:cubicBezTo>
                  <a:cubicBezTo>
                    <a:pt x="1873" y="304"/>
                    <a:pt x="1884" y="348"/>
                    <a:pt x="1897" y="387"/>
                  </a:cubicBezTo>
                  <a:cubicBezTo>
                    <a:pt x="1901" y="400"/>
                    <a:pt x="1970" y="406"/>
                    <a:pt x="1987" y="417"/>
                  </a:cubicBezTo>
                  <a:cubicBezTo>
                    <a:pt x="2019" y="439"/>
                    <a:pt x="2045" y="465"/>
                    <a:pt x="2077" y="487"/>
                  </a:cubicBezTo>
                  <a:cubicBezTo>
                    <a:pt x="2090" y="507"/>
                    <a:pt x="2104" y="527"/>
                    <a:pt x="2117" y="547"/>
                  </a:cubicBezTo>
                  <a:cubicBezTo>
                    <a:pt x="2130" y="567"/>
                    <a:pt x="2177" y="587"/>
                    <a:pt x="2177" y="587"/>
                  </a:cubicBezTo>
                  <a:cubicBezTo>
                    <a:pt x="2193" y="636"/>
                    <a:pt x="2215" y="669"/>
                    <a:pt x="2257" y="697"/>
                  </a:cubicBezTo>
                  <a:cubicBezTo>
                    <a:pt x="2314" y="783"/>
                    <a:pt x="2238" y="682"/>
                    <a:pt x="2307" y="737"/>
                  </a:cubicBezTo>
                  <a:cubicBezTo>
                    <a:pt x="2316" y="745"/>
                    <a:pt x="2319" y="759"/>
                    <a:pt x="2327" y="767"/>
                  </a:cubicBezTo>
                  <a:cubicBezTo>
                    <a:pt x="2335" y="775"/>
                    <a:pt x="2347" y="780"/>
                    <a:pt x="2357" y="787"/>
                  </a:cubicBezTo>
                  <a:cubicBezTo>
                    <a:pt x="2364" y="797"/>
                    <a:pt x="2369" y="809"/>
                    <a:pt x="2377" y="817"/>
                  </a:cubicBezTo>
                  <a:cubicBezTo>
                    <a:pt x="2385" y="825"/>
                    <a:pt x="2399" y="828"/>
                    <a:pt x="2407" y="837"/>
                  </a:cubicBezTo>
                  <a:cubicBezTo>
                    <a:pt x="2462" y="906"/>
                    <a:pt x="2361" y="830"/>
                    <a:pt x="2447" y="887"/>
                  </a:cubicBezTo>
                  <a:cubicBezTo>
                    <a:pt x="2466" y="944"/>
                    <a:pt x="2485" y="995"/>
                    <a:pt x="2527" y="1037"/>
                  </a:cubicBezTo>
                  <a:cubicBezTo>
                    <a:pt x="2541" y="1079"/>
                    <a:pt x="2565" y="1125"/>
                    <a:pt x="2597" y="1157"/>
                  </a:cubicBezTo>
                  <a:cubicBezTo>
                    <a:pt x="2616" y="1176"/>
                    <a:pt x="2636" y="1192"/>
                    <a:pt x="2647" y="1217"/>
                  </a:cubicBezTo>
                  <a:cubicBezTo>
                    <a:pt x="2676" y="1282"/>
                    <a:pt x="2695" y="1345"/>
                    <a:pt x="2757" y="1387"/>
                  </a:cubicBezTo>
                  <a:cubicBezTo>
                    <a:pt x="2786" y="1431"/>
                    <a:pt x="2782" y="1477"/>
                    <a:pt x="2797" y="1527"/>
                  </a:cubicBezTo>
                  <a:cubicBezTo>
                    <a:pt x="2803" y="1547"/>
                    <a:pt x="2810" y="1567"/>
                    <a:pt x="2817" y="1587"/>
                  </a:cubicBezTo>
                  <a:cubicBezTo>
                    <a:pt x="2820" y="1597"/>
                    <a:pt x="2827" y="1617"/>
                    <a:pt x="2827" y="1617"/>
                  </a:cubicBezTo>
                  <a:cubicBezTo>
                    <a:pt x="2819" y="1701"/>
                    <a:pt x="2794" y="1783"/>
                    <a:pt x="2817" y="1867"/>
                  </a:cubicBezTo>
                  <a:cubicBezTo>
                    <a:pt x="2823" y="1890"/>
                    <a:pt x="2844" y="1907"/>
                    <a:pt x="2857" y="1927"/>
                  </a:cubicBezTo>
                  <a:cubicBezTo>
                    <a:pt x="2873" y="1951"/>
                    <a:pt x="2917" y="1987"/>
                    <a:pt x="2917" y="1987"/>
                  </a:cubicBezTo>
                  <a:cubicBezTo>
                    <a:pt x="2924" y="2007"/>
                    <a:pt x="2930" y="2027"/>
                    <a:pt x="2937" y="2047"/>
                  </a:cubicBezTo>
                  <a:cubicBezTo>
                    <a:pt x="2945" y="2070"/>
                    <a:pt x="2977" y="2107"/>
                    <a:pt x="2977" y="2107"/>
                  </a:cubicBezTo>
                  <a:cubicBezTo>
                    <a:pt x="2981" y="2190"/>
                    <a:pt x="2995" y="2273"/>
                    <a:pt x="2997" y="2357"/>
                  </a:cubicBezTo>
                  <a:cubicBezTo>
                    <a:pt x="3017" y="3207"/>
                    <a:pt x="2922" y="2902"/>
                    <a:pt x="3027" y="3217"/>
                  </a:cubicBezTo>
                  <a:cubicBezTo>
                    <a:pt x="3054" y="3299"/>
                    <a:pt x="3056" y="3416"/>
                    <a:pt x="3117" y="3477"/>
                  </a:cubicBezTo>
                  <a:cubicBezTo>
                    <a:pt x="3129" y="3535"/>
                    <a:pt x="3148" y="3591"/>
                    <a:pt x="3167" y="3647"/>
                  </a:cubicBezTo>
                  <a:cubicBezTo>
                    <a:pt x="3178" y="3679"/>
                    <a:pt x="3180" y="3714"/>
                    <a:pt x="3187" y="3747"/>
                  </a:cubicBezTo>
                  <a:cubicBezTo>
                    <a:pt x="3189" y="3757"/>
                    <a:pt x="3190" y="3770"/>
                    <a:pt x="3197" y="3777"/>
                  </a:cubicBezTo>
                  <a:cubicBezTo>
                    <a:pt x="3204" y="3784"/>
                    <a:pt x="3217" y="3784"/>
                    <a:pt x="3227" y="3787"/>
                  </a:cubicBezTo>
                  <a:cubicBezTo>
                    <a:pt x="3263" y="3823"/>
                    <a:pt x="3278" y="3863"/>
                    <a:pt x="3307" y="3907"/>
                  </a:cubicBezTo>
                  <a:cubicBezTo>
                    <a:pt x="3314" y="3917"/>
                    <a:pt x="3327" y="3937"/>
                    <a:pt x="3327" y="3937"/>
                  </a:cubicBezTo>
                  <a:cubicBezTo>
                    <a:pt x="3339" y="3878"/>
                    <a:pt x="3368" y="3825"/>
                    <a:pt x="3387" y="3767"/>
                  </a:cubicBezTo>
                  <a:cubicBezTo>
                    <a:pt x="3398" y="3734"/>
                    <a:pt x="3437" y="3677"/>
                    <a:pt x="3437" y="3677"/>
                  </a:cubicBezTo>
                  <a:cubicBezTo>
                    <a:pt x="3447" y="3625"/>
                    <a:pt x="3437" y="3604"/>
                    <a:pt x="3487" y="3587"/>
                  </a:cubicBezTo>
                  <a:cubicBezTo>
                    <a:pt x="3552" y="3783"/>
                    <a:pt x="3641" y="4106"/>
                    <a:pt x="3427" y="4177"/>
                  </a:cubicBezTo>
                  <a:cubicBezTo>
                    <a:pt x="3409" y="4231"/>
                    <a:pt x="3412" y="4233"/>
                    <a:pt x="3467" y="4247"/>
                  </a:cubicBezTo>
                  <a:cubicBezTo>
                    <a:pt x="3610" y="4242"/>
                    <a:pt x="3748" y="4276"/>
                    <a:pt x="3867" y="4197"/>
                  </a:cubicBezTo>
                  <a:cubicBezTo>
                    <a:pt x="3891" y="4126"/>
                    <a:pt x="3869" y="4149"/>
                    <a:pt x="3917" y="4117"/>
                  </a:cubicBezTo>
                  <a:cubicBezTo>
                    <a:pt x="3930" y="4120"/>
                    <a:pt x="3944" y="4124"/>
                    <a:pt x="3957" y="4127"/>
                  </a:cubicBezTo>
                  <a:cubicBezTo>
                    <a:pt x="3974" y="4131"/>
                    <a:pt x="4002" y="4121"/>
                    <a:pt x="4007" y="4137"/>
                  </a:cubicBezTo>
                  <a:cubicBezTo>
                    <a:pt x="4056" y="4300"/>
                    <a:pt x="3957" y="4317"/>
                    <a:pt x="4077" y="4357"/>
                  </a:cubicBezTo>
                  <a:cubicBezTo>
                    <a:pt x="4097" y="4354"/>
                    <a:pt x="4118" y="4355"/>
                    <a:pt x="4137" y="4347"/>
                  </a:cubicBezTo>
                  <a:cubicBezTo>
                    <a:pt x="4181" y="4328"/>
                    <a:pt x="4185" y="4303"/>
                    <a:pt x="4227" y="4297"/>
                  </a:cubicBezTo>
                  <a:cubicBezTo>
                    <a:pt x="4267" y="4292"/>
                    <a:pt x="4307" y="4290"/>
                    <a:pt x="4347" y="4287"/>
                  </a:cubicBezTo>
                  <a:cubicBezTo>
                    <a:pt x="4360" y="4280"/>
                    <a:pt x="4373" y="4273"/>
                    <a:pt x="4387" y="4267"/>
                  </a:cubicBezTo>
                  <a:cubicBezTo>
                    <a:pt x="4407" y="4259"/>
                    <a:pt x="4447" y="4247"/>
                    <a:pt x="4447" y="4247"/>
                  </a:cubicBezTo>
                  <a:cubicBezTo>
                    <a:pt x="4474" y="4165"/>
                    <a:pt x="4433" y="4295"/>
                    <a:pt x="4467" y="4137"/>
                  </a:cubicBezTo>
                  <a:cubicBezTo>
                    <a:pt x="4471" y="4116"/>
                    <a:pt x="4487" y="4077"/>
                    <a:pt x="4487" y="4077"/>
                  </a:cubicBezTo>
                  <a:cubicBezTo>
                    <a:pt x="4490" y="4027"/>
                    <a:pt x="4494" y="3977"/>
                    <a:pt x="4497" y="3927"/>
                  </a:cubicBezTo>
                  <a:cubicBezTo>
                    <a:pt x="4503" y="3824"/>
                    <a:pt x="4484" y="3709"/>
                    <a:pt x="4577" y="3647"/>
                  </a:cubicBezTo>
                  <a:cubicBezTo>
                    <a:pt x="4584" y="3637"/>
                    <a:pt x="4593" y="3628"/>
                    <a:pt x="4597" y="3617"/>
                  </a:cubicBezTo>
                  <a:cubicBezTo>
                    <a:pt x="4603" y="3601"/>
                    <a:pt x="4599" y="3582"/>
                    <a:pt x="4607" y="3567"/>
                  </a:cubicBezTo>
                  <a:cubicBezTo>
                    <a:pt x="4617" y="3548"/>
                    <a:pt x="4650" y="3528"/>
                    <a:pt x="4667" y="3517"/>
                  </a:cubicBezTo>
                  <a:cubicBezTo>
                    <a:pt x="4674" y="3496"/>
                    <a:pt x="4691" y="3478"/>
                    <a:pt x="4697" y="3457"/>
                  </a:cubicBezTo>
                  <a:cubicBezTo>
                    <a:pt x="4722" y="3373"/>
                    <a:pt x="4696" y="3388"/>
                    <a:pt x="4757" y="3327"/>
                  </a:cubicBezTo>
                  <a:cubicBezTo>
                    <a:pt x="4805" y="3182"/>
                    <a:pt x="4749" y="3364"/>
                    <a:pt x="4787" y="3187"/>
                  </a:cubicBezTo>
                  <a:cubicBezTo>
                    <a:pt x="4797" y="3140"/>
                    <a:pt x="4794" y="3122"/>
                    <a:pt x="4837" y="3117"/>
                  </a:cubicBezTo>
                  <a:cubicBezTo>
                    <a:pt x="4883" y="3112"/>
                    <a:pt x="4930" y="3110"/>
                    <a:pt x="4977" y="3107"/>
                  </a:cubicBezTo>
                  <a:cubicBezTo>
                    <a:pt x="5094" y="3048"/>
                    <a:pt x="5229" y="3055"/>
                    <a:pt x="5357" y="3047"/>
                  </a:cubicBezTo>
                  <a:cubicBezTo>
                    <a:pt x="5376" y="3028"/>
                    <a:pt x="5392" y="3008"/>
                    <a:pt x="5417" y="2997"/>
                  </a:cubicBezTo>
                  <a:cubicBezTo>
                    <a:pt x="5436" y="2988"/>
                    <a:pt x="5477" y="2977"/>
                    <a:pt x="5477" y="2977"/>
                  </a:cubicBezTo>
                  <a:cubicBezTo>
                    <a:pt x="5529" y="2990"/>
                    <a:pt x="5564" y="2976"/>
                    <a:pt x="5617" y="2967"/>
                  </a:cubicBezTo>
                  <a:cubicBezTo>
                    <a:pt x="5620" y="2930"/>
                    <a:pt x="5610" y="2889"/>
                    <a:pt x="5627" y="2857"/>
                  </a:cubicBezTo>
                  <a:cubicBezTo>
                    <a:pt x="5633" y="2846"/>
                    <a:pt x="5723" y="2830"/>
                    <a:pt x="5737" y="2827"/>
                  </a:cubicBezTo>
                  <a:cubicBezTo>
                    <a:pt x="5805" y="2781"/>
                    <a:pt x="5759" y="2748"/>
                    <a:pt x="5787" y="2677"/>
                  </a:cubicBezTo>
                  <a:cubicBezTo>
                    <a:pt x="5799" y="2648"/>
                    <a:pt x="5877" y="2650"/>
                    <a:pt x="5907" y="2647"/>
                  </a:cubicBezTo>
                  <a:cubicBezTo>
                    <a:pt x="5951" y="2618"/>
                    <a:pt x="5939" y="2599"/>
                    <a:pt x="5967" y="2557"/>
                  </a:cubicBezTo>
                  <a:cubicBezTo>
                    <a:pt x="6017" y="2560"/>
                    <a:pt x="6067" y="2561"/>
                    <a:pt x="6117" y="2567"/>
                  </a:cubicBezTo>
                  <a:cubicBezTo>
                    <a:pt x="6127" y="2568"/>
                    <a:pt x="6137" y="2581"/>
                    <a:pt x="6147" y="2577"/>
                  </a:cubicBezTo>
                  <a:cubicBezTo>
                    <a:pt x="6158" y="2573"/>
                    <a:pt x="6159" y="2555"/>
                    <a:pt x="6167" y="2547"/>
                  </a:cubicBezTo>
                  <a:cubicBezTo>
                    <a:pt x="6175" y="2539"/>
                    <a:pt x="6187" y="2534"/>
                    <a:pt x="6197" y="2527"/>
                  </a:cubicBezTo>
                  <a:cubicBezTo>
                    <a:pt x="6236" y="2468"/>
                    <a:pt x="6278" y="2467"/>
                    <a:pt x="6347" y="2457"/>
                  </a:cubicBezTo>
                  <a:cubicBezTo>
                    <a:pt x="6372" y="2382"/>
                    <a:pt x="6329" y="2286"/>
                    <a:pt x="6417" y="2257"/>
                  </a:cubicBezTo>
                  <a:cubicBezTo>
                    <a:pt x="6430" y="2218"/>
                    <a:pt x="6420" y="2195"/>
                    <a:pt x="6407" y="2157"/>
                  </a:cubicBezTo>
                  <a:cubicBezTo>
                    <a:pt x="6456" y="2125"/>
                    <a:pt x="6452" y="2085"/>
                    <a:pt x="6507" y="2067"/>
                  </a:cubicBezTo>
                  <a:cubicBezTo>
                    <a:pt x="6514" y="2014"/>
                    <a:pt x="6515" y="1922"/>
                    <a:pt x="6567" y="1887"/>
                  </a:cubicBezTo>
                  <a:cubicBezTo>
                    <a:pt x="6586" y="1875"/>
                    <a:pt x="6608" y="1869"/>
                    <a:pt x="6627" y="1857"/>
                  </a:cubicBezTo>
                  <a:cubicBezTo>
                    <a:pt x="6666" y="1799"/>
                    <a:pt x="6799" y="1845"/>
                    <a:pt x="6857" y="1847"/>
                  </a:cubicBezTo>
                  <a:cubicBezTo>
                    <a:pt x="7027" y="1852"/>
                    <a:pt x="7197" y="1854"/>
                    <a:pt x="7367" y="1857"/>
                  </a:cubicBezTo>
                  <a:cubicBezTo>
                    <a:pt x="7402" y="1869"/>
                    <a:pt x="7442" y="1863"/>
                    <a:pt x="7477" y="1877"/>
                  </a:cubicBezTo>
                  <a:cubicBezTo>
                    <a:pt x="7488" y="1881"/>
                    <a:pt x="7488" y="1899"/>
                    <a:pt x="7497" y="1907"/>
                  </a:cubicBezTo>
                  <a:cubicBezTo>
                    <a:pt x="7539" y="1944"/>
                    <a:pt x="7546" y="1943"/>
                    <a:pt x="7587" y="1957"/>
                  </a:cubicBezTo>
                  <a:cubicBezTo>
                    <a:pt x="7594" y="1977"/>
                    <a:pt x="7600" y="1997"/>
                    <a:pt x="7607" y="2017"/>
                  </a:cubicBezTo>
                  <a:cubicBezTo>
                    <a:pt x="7614" y="2039"/>
                    <a:pt x="7606" y="2066"/>
                    <a:pt x="7617" y="2087"/>
                  </a:cubicBezTo>
                  <a:cubicBezTo>
                    <a:pt x="7622" y="2096"/>
                    <a:pt x="7637" y="2094"/>
                    <a:pt x="7647" y="2097"/>
                  </a:cubicBezTo>
                  <a:cubicBezTo>
                    <a:pt x="7654" y="2107"/>
                    <a:pt x="7664" y="2115"/>
                    <a:pt x="7667" y="2127"/>
                  </a:cubicBezTo>
                  <a:cubicBezTo>
                    <a:pt x="7693" y="2212"/>
                    <a:pt x="7648" y="2187"/>
                    <a:pt x="7707" y="2207"/>
                  </a:cubicBezTo>
                  <a:cubicBezTo>
                    <a:pt x="7779" y="2183"/>
                    <a:pt x="7759" y="2165"/>
                    <a:pt x="7807" y="2117"/>
                  </a:cubicBezTo>
                  <a:cubicBezTo>
                    <a:pt x="7861" y="2135"/>
                    <a:pt x="7932" y="2101"/>
                    <a:pt x="7977" y="2137"/>
                  </a:cubicBezTo>
                  <a:cubicBezTo>
                    <a:pt x="8006" y="2160"/>
                    <a:pt x="7975" y="2212"/>
                    <a:pt x="7987" y="2247"/>
                  </a:cubicBezTo>
                  <a:cubicBezTo>
                    <a:pt x="7990" y="2257"/>
                    <a:pt x="8007" y="2254"/>
                    <a:pt x="8017" y="2257"/>
                  </a:cubicBezTo>
                  <a:cubicBezTo>
                    <a:pt x="8032" y="2303"/>
                    <a:pt x="8041" y="2350"/>
                    <a:pt x="8057" y="2397"/>
                  </a:cubicBezTo>
                  <a:cubicBezTo>
                    <a:pt x="8060" y="2407"/>
                    <a:pt x="8064" y="2417"/>
                    <a:pt x="8067" y="2427"/>
                  </a:cubicBezTo>
                  <a:cubicBezTo>
                    <a:pt x="8070" y="2437"/>
                    <a:pt x="8077" y="2457"/>
                    <a:pt x="8077" y="2457"/>
                  </a:cubicBezTo>
                  <a:cubicBezTo>
                    <a:pt x="8156" y="2450"/>
                    <a:pt x="8212" y="2472"/>
                    <a:pt x="8237" y="2397"/>
                  </a:cubicBezTo>
                  <a:cubicBezTo>
                    <a:pt x="8240" y="2434"/>
                    <a:pt x="8227" y="2476"/>
                    <a:pt x="8247" y="2507"/>
                  </a:cubicBezTo>
                  <a:cubicBezTo>
                    <a:pt x="8260" y="2527"/>
                    <a:pt x="8293" y="2517"/>
                    <a:pt x="8317" y="2517"/>
                  </a:cubicBezTo>
                  <a:cubicBezTo>
                    <a:pt x="8350" y="2517"/>
                    <a:pt x="8384" y="2510"/>
                    <a:pt x="8417" y="2507"/>
                  </a:cubicBezTo>
                  <a:cubicBezTo>
                    <a:pt x="8441" y="2436"/>
                    <a:pt x="8419" y="2459"/>
                    <a:pt x="8467" y="2427"/>
                  </a:cubicBezTo>
                  <a:cubicBezTo>
                    <a:pt x="8499" y="2378"/>
                    <a:pt x="8552" y="2345"/>
                    <a:pt x="8607" y="2327"/>
                  </a:cubicBezTo>
                  <a:cubicBezTo>
                    <a:pt x="8629" y="2294"/>
                    <a:pt x="8654" y="2285"/>
                    <a:pt x="8667" y="2247"/>
                  </a:cubicBezTo>
                  <a:cubicBezTo>
                    <a:pt x="8654" y="2209"/>
                    <a:pt x="8629" y="2200"/>
                    <a:pt x="8607" y="2167"/>
                  </a:cubicBezTo>
                  <a:cubicBezTo>
                    <a:pt x="8660" y="2087"/>
                    <a:pt x="8590" y="2184"/>
                    <a:pt x="8657" y="2117"/>
                  </a:cubicBezTo>
                  <a:cubicBezTo>
                    <a:pt x="8724" y="2050"/>
                    <a:pt x="8627" y="2120"/>
                    <a:pt x="8707" y="2067"/>
                  </a:cubicBezTo>
                  <a:cubicBezTo>
                    <a:pt x="8733" y="2028"/>
                    <a:pt x="8773" y="1992"/>
                    <a:pt x="8817" y="1977"/>
                  </a:cubicBezTo>
                  <a:cubicBezTo>
                    <a:pt x="8932" y="1985"/>
                    <a:pt x="8952" y="2007"/>
                    <a:pt x="9027" y="1957"/>
                  </a:cubicBezTo>
                  <a:cubicBezTo>
                    <a:pt x="9012" y="2003"/>
                    <a:pt x="9006" y="2020"/>
                    <a:pt x="9057" y="2037"/>
                  </a:cubicBezTo>
                  <a:cubicBezTo>
                    <a:pt x="9070" y="2057"/>
                    <a:pt x="9091" y="2074"/>
                    <a:pt x="9097" y="2097"/>
                  </a:cubicBezTo>
                  <a:cubicBezTo>
                    <a:pt x="9108" y="2143"/>
                    <a:pt x="9107" y="2161"/>
                    <a:pt x="9147" y="2187"/>
                  </a:cubicBezTo>
                  <a:cubicBezTo>
                    <a:pt x="9140" y="2167"/>
                    <a:pt x="9115" y="2109"/>
                    <a:pt x="9127" y="2127"/>
                  </a:cubicBezTo>
                  <a:cubicBezTo>
                    <a:pt x="9140" y="2147"/>
                    <a:pt x="9167" y="2187"/>
                    <a:pt x="9167" y="2187"/>
                  </a:cubicBezTo>
                  <a:cubicBezTo>
                    <a:pt x="9176" y="2242"/>
                    <a:pt x="9164" y="2269"/>
                    <a:pt x="9217" y="2287"/>
                  </a:cubicBezTo>
                  <a:cubicBezTo>
                    <a:pt x="9357" y="2284"/>
                    <a:pt x="9499" y="2303"/>
                    <a:pt x="9637" y="2277"/>
                  </a:cubicBezTo>
                  <a:cubicBezTo>
                    <a:pt x="9660" y="2273"/>
                    <a:pt x="9640" y="2230"/>
                    <a:pt x="9647" y="2207"/>
                  </a:cubicBezTo>
                  <a:cubicBezTo>
                    <a:pt x="9655" y="2179"/>
                    <a:pt x="9675" y="2171"/>
                    <a:pt x="9697" y="2157"/>
                  </a:cubicBezTo>
                  <a:cubicBezTo>
                    <a:pt x="9744" y="2087"/>
                    <a:pt x="9717" y="2110"/>
                    <a:pt x="9767" y="2077"/>
                  </a:cubicBezTo>
                  <a:cubicBezTo>
                    <a:pt x="9780" y="1909"/>
                    <a:pt x="9755" y="1955"/>
                    <a:pt x="9857" y="1887"/>
                  </a:cubicBezTo>
                  <a:cubicBezTo>
                    <a:pt x="9859" y="1882"/>
                    <a:pt x="9878" y="1807"/>
                    <a:pt x="9897" y="1797"/>
                  </a:cubicBezTo>
                  <a:cubicBezTo>
                    <a:pt x="9915" y="1788"/>
                    <a:pt x="9937" y="1790"/>
                    <a:pt x="9957" y="1787"/>
                  </a:cubicBezTo>
                  <a:cubicBezTo>
                    <a:pt x="9971" y="1744"/>
                    <a:pt x="10001" y="1731"/>
                    <a:pt x="10037" y="1707"/>
                  </a:cubicBezTo>
                  <a:cubicBezTo>
                    <a:pt x="10053" y="1448"/>
                    <a:pt x="9991" y="1594"/>
                    <a:pt x="10147" y="1537"/>
                  </a:cubicBezTo>
                  <a:cubicBezTo>
                    <a:pt x="10157" y="1533"/>
                    <a:pt x="10152" y="1516"/>
                    <a:pt x="10157" y="1507"/>
                  </a:cubicBezTo>
                  <a:cubicBezTo>
                    <a:pt x="10183" y="1462"/>
                    <a:pt x="10178" y="1470"/>
                    <a:pt x="10217" y="1457"/>
                  </a:cubicBezTo>
                  <a:cubicBezTo>
                    <a:pt x="10222" y="1356"/>
                    <a:pt x="10197" y="1204"/>
                    <a:pt x="10297" y="1137"/>
                  </a:cubicBezTo>
                  <a:cubicBezTo>
                    <a:pt x="10316" y="1081"/>
                    <a:pt x="10331" y="1056"/>
                    <a:pt x="10387" y="1037"/>
                  </a:cubicBezTo>
                  <a:cubicBezTo>
                    <a:pt x="10412" y="961"/>
                    <a:pt x="10542" y="964"/>
                    <a:pt x="10607" y="957"/>
                  </a:cubicBezTo>
                  <a:cubicBezTo>
                    <a:pt x="10693" y="899"/>
                    <a:pt x="10605" y="901"/>
                    <a:pt x="10747" y="917"/>
                  </a:cubicBezTo>
                  <a:cubicBezTo>
                    <a:pt x="10852" y="987"/>
                    <a:pt x="10771" y="967"/>
                    <a:pt x="10977" y="967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6279" name="Text Box 23"/>
          <p:cNvSpPr txBox="1">
            <a:spLocks noChangeArrowheads="1"/>
          </p:cNvSpPr>
          <p:nvPr/>
        </p:nvSpPr>
        <p:spPr bwMode="auto">
          <a:xfrm>
            <a:off x="1703388" y="1052513"/>
            <a:ext cx="8820150" cy="521970"/>
          </a:xfrm>
          <a:prstGeom prst="rect">
            <a:avLst/>
          </a:prstGeom>
          <a:solidFill>
            <a:srgbClr val="E4F3F4">
              <a:alpha val="70000"/>
            </a:srgbClr>
          </a:solidFill>
          <a:ln w="19050">
            <a:solidFill>
              <a:schemeClr val="accent2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结合各图，分析长江流经中下游河段航运价值高的原因。</a:t>
            </a:r>
          </a:p>
        </p:txBody>
      </p:sp>
      <p:sp>
        <p:nvSpPr>
          <p:cNvPr id="96281" name="Text Box 25"/>
          <p:cNvSpPr txBox="1">
            <a:spLocks noChangeArrowheads="1"/>
          </p:cNvSpPr>
          <p:nvPr/>
        </p:nvSpPr>
        <p:spPr bwMode="auto">
          <a:xfrm>
            <a:off x="1774825" y="4365625"/>
            <a:ext cx="741616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1.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流经长江中下游平原，地形平坦，流速平缓。</a:t>
            </a:r>
          </a:p>
        </p:txBody>
      </p:sp>
      <p:sp>
        <p:nvSpPr>
          <p:cNvPr id="96283" name="Text Box 27"/>
          <p:cNvSpPr txBox="1">
            <a:spLocks noChangeArrowheads="1"/>
          </p:cNvSpPr>
          <p:nvPr/>
        </p:nvSpPr>
        <p:spPr bwMode="auto">
          <a:xfrm>
            <a:off x="1774825" y="5003800"/>
            <a:ext cx="7777163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2.</a:t>
            </a:r>
            <a:r>
              <a:rPr kumimoji="0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流经亚热带季风气候，降水多，河流水量大；最冷月气温在</a:t>
            </a:r>
            <a:r>
              <a:rPr kumimoji="0" lang="en-US" altLang="zh-CN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0℃</a:t>
            </a:r>
            <a:r>
              <a:rPr kumimoji="0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以上，无结冰期，可四季通航。</a:t>
            </a:r>
          </a:p>
        </p:txBody>
      </p:sp>
      <p:sp>
        <p:nvSpPr>
          <p:cNvPr id="96284" name="Text Box 28"/>
          <p:cNvSpPr txBox="1">
            <a:spLocks noChangeArrowheads="1"/>
          </p:cNvSpPr>
          <p:nvPr/>
        </p:nvSpPr>
        <p:spPr bwMode="auto">
          <a:xfrm>
            <a:off x="1774825" y="6005513"/>
            <a:ext cx="828040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3.</a:t>
            </a:r>
            <a:r>
              <a:rPr kumimoji="0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流经地区</a:t>
            </a:r>
            <a:r>
              <a:rPr lang="zh-CN" altLang="en-US" sz="2800" b="1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人口稠密</a:t>
            </a:r>
            <a:r>
              <a:rPr kumimoji="0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、</a:t>
            </a:r>
            <a:r>
              <a:rPr lang="zh-CN" altLang="en-US" sz="2800" b="1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经济发达</a:t>
            </a:r>
            <a:r>
              <a:rPr kumimoji="0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，航运需求量大。</a:t>
            </a:r>
          </a:p>
        </p:txBody>
      </p:sp>
      <p:sp>
        <p:nvSpPr>
          <p:cNvPr id="96285" name="Text Box 29"/>
          <p:cNvSpPr txBox="1">
            <a:spLocks noChangeArrowheads="1"/>
          </p:cNvSpPr>
          <p:nvPr/>
        </p:nvSpPr>
        <p:spPr bwMode="auto">
          <a:xfrm>
            <a:off x="9048750" y="4365625"/>
            <a:ext cx="935038" cy="52197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地形</a:t>
            </a:r>
          </a:p>
        </p:txBody>
      </p:sp>
      <p:sp>
        <p:nvSpPr>
          <p:cNvPr id="96286" name="Text Box 30"/>
          <p:cNvSpPr txBox="1">
            <a:spLocks noChangeArrowheads="1"/>
          </p:cNvSpPr>
          <p:nvPr/>
        </p:nvSpPr>
        <p:spPr bwMode="auto">
          <a:xfrm>
            <a:off x="9048750" y="5132388"/>
            <a:ext cx="935038" cy="52197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气候</a:t>
            </a:r>
          </a:p>
        </p:txBody>
      </p:sp>
      <p:sp>
        <p:nvSpPr>
          <p:cNvPr id="21517" name="WordArt 31"/>
          <p:cNvSpPr>
            <a:spLocks noTextEdit="1"/>
          </p:cNvSpPr>
          <p:nvPr/>
        </p:nvSpPr>
        <p:spPr>
          <a:xfrm rot="5400000">
            <a:off x="9671050" y="4749800"/>
            <a:ext cx="1316038" cy="546100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ln w="9525" cap="flat" cmpd="sng">
                  <a:solidFill>
                    <a:srgbClr val="CC99FF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0" scaled="1"/>
                  <a:tileRect/>
                </a:gradFill>
                <a:effectLst>
                  <a:outerShdw dist="53882" dir="2699999" algn="ctr" rotWithShape="0">
                    <a:srgbClr val="9999FF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自然原因</a:t>
            </a:r>
          </a:p>
        </p:txBody>
      </p:sp>
      <p:sp>
        <p:nvSpPr>
          <p:cNvPr id="21518" name="WordArt 32"/>
          <p:cNvSpPr>
            <a:spLocks noTextEdit="1"/>
          </p:cNvSpPr>
          <p:nvPr/>
        </p:nvSpPr>
        <p:spPr>
          <a:xfrm>
            <a:off x="9500553" y="6050598"/>
            <a:ext cx="1655762" cy="431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67500" lnSpcReduction="10000"/>
          </a:bodyPr>
          <a:lstStyle/>
          <a:p>
            <a:pPr algn="ctr" eaLnBrk="0" hangingPunct="0"/>
            <a:r>
              <a:rPr lang="zh-CN" altLang="en-US" sz="3600" normalizeH="1">
                <a:ln w="9525" cap="flat" cmpd="sng">
                  <a:solidFill>
                    <a:srgbClr val="CC99FF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outerShdw dist="53882" dir="2699999" algn="ctr" rotWithShape="0">
                    <a:srgbClr val="9999FF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人文原因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6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6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96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9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9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6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6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6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79" grpId="0" bldLvl="0" animBg="1"/>
      <p:bldP spid="96281" grpId="0" bldLvl="0" animBg="1"/>
      <p:bldP spid="96283" grpId="0" bldLvl="0" animBg="1"/>
      <p:bldP spid="96284" grpId="0" bldLvl="0" animBg="1"/>
      <p:bldP spid="96285" grpId="0" bldLvl="0" animBg="1"/>
      <p:bldP spid="9628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WordArt 4"/>
          <p:cNvSpPr>
            <a:spLocks noTextEdit="1"/>
          </p:cNvSpPr>
          <p:nvPr/>
        </p:nvSpPr>
        <p:spPr>
          <a:xfrm>
            <a:off x="2351088" y="1243013"/>
            <a:ext cx="1828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5000" lnSpcReduction="10000"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prstShdw prst="shdw17" dist="17961" dir="13499999">
                    <a:srgbClr val="59008E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举一反三</a:t>
            </a:r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5664200" y="333375"/>
            <a:ext cx="3527425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河流与航运</a:t>
            </a:r>
          </a:p>
        </p:txBody>
      </p:sp>
      <p:pic>
        <p:nvPicPr>
          <p:cNvPr id="22532" name="Picture 6" descr="C:\Users\Administrator\AppData\Roaming\Tencent\Users\451539134\QQ\WinTemp\RichOle\RLE03D{P`2$Y_1)[JN@D`D1.png"/>
          <p:cNvPicPr>
            <a:picLocks noChangeAspect="1"/>
          </p:cNvPicPr>
          <p:nvPr/>
        </p:nvPicPr>
        <p:blipFill>
          <a:blip r:embed="rId2" r:link="rId3">
            <a:lum bright="-12000" contrast="30000"/>
          </a:blip>
          <a:srcRect b="8290"/>
          <a:stretch>
            <a:fillRect/>
          </a:stretch>
        </p:blipFill>
        <p:spPr>
          <a:xfrm>
            <a:off x="1774825" y="1865313"/>
            <a:ext cx="3168650" cy="1922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5016500" y="1762125"/>
            <a:ext cx="5580063" cy="95313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●俄罗斯东部有许多河流，但是航运价值不大。请从自然原因分析。</a:t>
            </a:r>
          </a:p>
        </p:txBody>
      </p:sp>
      <p:pic>
        <p:nvPicPr>
          <p:cNvPr id="22534" name="Picture 8"/>
          <p:cNvPicPr>
            <a:picLocks noChangeAspect="1"/>
          </p:cNvPicPr>
          <p:nvPr/>
        </p:nvPicPr>
        <p:blipFill>
          <a:blip r:embed="rId4">
            <a:lum bright="-12000" contrast="36000"/>
          </a:blip>
          <a:srcRect l="41901"/>
          <a:stretch>
            <a:fillRect/>
          </a:stretch>
        </p:blipFill>
        <p:spPr>
          <a:xfrm>
            <a:off x="1703388" y="4130675"/>
            <a:ext cx="3384550" cy="189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9" name="Text Box 9"/>
          <p:cNvSpPr txBox="1">
            <a:spLocks noChangeArrowheads="1"/>
          </p:cNvSpPr>
          <p:nvPr/>
        </p:nvSpPr>
        <p:spPr bwMode="auto">
          <a:xfrm>
            <a:off x="5159375" y="3860800"/>
            <a:ext cx="5329238" cy="1383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●亚马孙河水量、流域面积均居世界首位，但航运价值不大，据图分析原因。</a:t>
            </a:r>
            <a:r>
              <a:rPr kumimoji="0" lang="zh-CN" altLang="en-US" sz="2800" kern="1200" cap="none" spc="0" normalizeH="0" baseline="0" noProof="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</a:p>
        </p:txBody>
      </p:sp>
      <p:sp>
        <p:nvSpPr>
          <p:cNvPr id="97290" name="Text Box 10"/>
          <p:cNvSpPr txBox="1">
            <a:spLocks noChangeArrowheads="1"/>
          </p:cNvSpPr>
          <p:nvPr/>
        </p:nvSpPr>
        <p:spPr bwMode="auto">
          <a:xfrm>
            <a:off x="5303838" y="2770188"/>
            <a:ext cx="5040313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俄罗斯纬度较高，冬季漫长严寒，河流结冰期长。</a:t>
            </a:r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5303838" y="5219700"/>
            <a:ext cx="5040313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亚马孙河流经地区人口稀疏，经济落后，航运需求量小。</a:t>
            </a:r>
          </a:p>
        </p:txBody>
      </p:sp>
      <p:sp>
        <p:nvSpPr>
          <p:cNvPr id="22538" name="WordArt 12"/>
          <p:cNvSpPr>
            <a:spLocks noTextEdit="1"/>
          </p:cNvSpPr>
          <p:nvPr/>
        </p:nvSpPr>
        <p:spPr>
          <a:xfrm>
            <a:off x="1992313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河流的开发与治理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0" grpId="0" bldLvl="0" animBg="1"/>
      <p:bldP spid="9729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endParaRPr lang="zh-CN" altLang="en-US" dirty="0"/>
          </a:p>
        </p:txBody>
      </p:sp>
      <p:pic>
        <p:nvPicPr>
          <p:cNvPr id="23555" name="Picture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300" y="3281363"/>
            <a:ext cx="2328863" cy="25955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3556" name="Group 5"/>
          <p:cNvGrpSpPr/>
          <p:nvPr/>
        </p:nvGrpSpPr>
        <p:grpSpPr>
          <a:xfrm>
            <a:off x="1558925" y="1196975"/>
            <a:ext cx="4895850" cy="2268538"/>
            <a:chOff x="22" y="754"/>
            <a:chExt cx="3084" cy="1429"/>
          </a:xfrm>
        </p:grpSpPr>
        <p:pic>
          <p:nvPicPr>
            <p:cNvPr id="23574" name="Picture 6"/>
            <p:cNvPicPr>
              <a:picLocks noChangeAspect="1"/>
            </p:cNvPicPr>
            <p:nvPr/>
          </p:nvPicPr>
          <p:blipFill>
            <a:blip r:embed="rId4"/>
            <a:srcRect l="381" t="1079" b="1079"/>
            <a:stretch>
              <a:fillRect/>
            </a:stretch>
          </p:blipFill>
          <p:spPr>
            <a:xfrm>
              <a:off x="22" y="754"/>
              <a:ext cx="3084" cy="1429"/>
            </a:xfrm>
            <a:prstGeom prst="rect">
              <a:avLst/>
            </a:prstGeom>
            <a:noFill/>
            <a:ln w="9525" cap="flat" cmpd="sng">
              <a:solidFill>
                <a:srgbClr val="0066FF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23575" name="Text Box 7"/>
            <p:cNvSpPr txBox="1"/>
            <p:nvPr/>
          </p:nvSpPr>
          <p:spPr>
            <a:xfrm>
              <a:off x="1066" y="770"/>
              <a:ext cx="1134" cy="251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latin typeface="Arial" panose="020B0604020202020204" pitchFamily="34" charset="0"/>
                  <a:ea typeface="黑体" panose="02010609060101010101" pitchFamily="49" charset="-122"/>
                </a:rPr>
                <a:t>长江水系图</a:t>
              </a:r>
            </a:p>
          </p:txBody>
        </p:sp>
        <p:sp>
          <p:nvSpPr>
            <p:cNvPr id="23576" name="Freeform 8"/>
            <p:cNvSpPr/>
            <p:nvPr/>
          </p:nvSpPr>
          <p:spPr>
            <a:xfrm>
              <a:off x="1971" y="1524"/>
              <a:ext cx="375" cy="306"/>
            </a:xfrm>
            <a:custGeom>
              <a:avLst/>
              <a:gdLst>
                <a:gd name="txL" fmla="*/ 0 w 375"/>
                <a:gd name="txT" fmla="*/ 0 h 306"/>
                <a:gd name="txR" fmla="*/ 375 w 375"/>
                <a:gd name="txB" fmla="*/ 306 h 306"/>
              </a:gdLst>
              <a:ahLst/>
              <a:cxnLst>
                <a:cxn ang="0">
                  <a:pos x="267" y="0"/>
                </a:cxn>
                <a:cxn ang="0">
                  <a:pos x="183" y="36"/>
                </a:cxn>
                <a:cxn ang="0">
                  <a:pos x="165" y="54"/>
                </a:cxn>
                <a:cxn ang="0">
                  <a:pos x="129" y="66"/>
                </a:cxn>
                <a:cxn ang="0">
                  <a:pos x="117" y="84"/>
                </a:cxn>
                <a:cxn ang="0">
                  <a:pos x="111" y="108"/>
                </a:cxn>
                <a:cxn ang="0">
                  <a:pos x="39" y="138"/>
                </a:cxn>
                <a:cxn ang="0">
                  <a:pos x="45" y="204"/>
                </a:cxn>
                <a:cxn ang="0">
                  <a:pos x="87" y="240"/>
                </a:cxn>
                <a:cxn ang="0">
                  <a:pos x="159" y="168"/>
                </a:cxn>
                <a:cxn ang="0">
                  <a:pos x="243" y="198"/>
                </a:cxn>
                <a:cxn ang="0">
                  <a:pos x="249" y="282"/>
                </a:cxn>
                <a:cxn ang="0">
                  <a:pos x="285" y="306"/>
                </a:cxn>
                <a:cxn ang="0">
                  <a:pos x="315" y="300"/>
                </a:cxn>
                <a:cxn ang="0">
                  <a:pos x="321" y="282"/>
                </a:cxn>
                <a:cxn ang="0">
                  <a:pos x="351" y="258"/>
                </a:cxn>
                <a:cxn ang="0">
                  <a:pos x="369" y="198"/>
                </a:cxn>
                <a:cxn ang="0">
                  <a:pos x="375" y="180"/>
                </a:cxn>
                <a:cxn ang="0">
                  <a:pos x="369" y="144"/>
                </a:cxn>
                <a:cxn ang="0">
                  <a:pos x="351" y="138"/>
                </a:cxn>
                <a:cxn ang="0">
                  <a:pos x="315" y="108"/>
                </a:cxn>
                <a:cxn ang="0">
                  <a:pos x="303" y="90"/>
                </a:cxn>
                <a:cxn ang="0">
                  <a:pos x="291" y="54"/>
                </a:cxn>
                <a:cxn ang="0">
                  <a:pos x="183" y="24"/>
                </a:cxn>
              </a:cxnLst>
              <a:rect l="txL" t="txT" r="txR" b="txB"/>
              <a:pathLst>
                <a:path w="375" h="306">
                  <a:moveTo>
                    <a:pt x="267" y="0"/>
                  </a:moveTo>
                  <a:cubicBezTo>
                    <a:pt x="246" y="31"/>
                    <a:pt x="217" y="25"/>
                    <a:pt x="183" y="36"/>
                  </a:cubicBezTo>
                  <a:cubicBezTo>
                    <a:pt x="177" y="42"/>
                    <a:pt x="172" y="50"/>
                    <a:pt x="165" y="54"/>
                  </a:cubicBezTo>
                  <a:cubicBezTo>
                    <a:pt x="154" y="60"/>
                    <a:pt x="129" y="66"/>
                    <a:pt x="129" y="66"/>
                  </a:cubicBezTo>
                  <a:cubicBezTo>
                    <a:pt x="125" y="72"/>
                    <a:pt x="120" y="77"/>
                    <a:pt x="117" y="84"/>
                  </a:cubicBezTo>
                  <a:cubicBezTo>
                    <a:pt x="114" y="92"/>
                    <a:pt x="117" y="103"/>
                    <a:pt x="111" y="108"/>
                  </a:cubicBezTo>
                  <a:cubicBezTo>
                    <a:pt x="96" y="121"/>
                    <a:pt x="58" y="125"/>
                    <a:pt x="39" y="138"/>
                  </a:cubicBezTo>
                  <a:cubicBezTo>
                    <a:pt x="11" y="180"/>
                    <a:pt x="0" y="174"/>
                    <a:pt x="45" y="204"/>
                  </a:cubicBezTo>
                  <a:cubicBezTo>
                    <a:pt x="55" y="245"/>
                    <a:pt x="42" y="249"/>
                    <a:pt x="87" y="240"/>
                  </a:cubicBezTo>
                  <a:cubicBezTo>
                    <a:pt x="111" y="204"/>
                    <a:pt x="118" y="182"/>
                    <a:pt x="159" y="168"/>
                  </a:cubicBezTo>
                  <a:cubicBezTo>
                    <a:pt x="191" y="174"/>
                    <a:pt x="232" y="164"/>
                    <a:pt x="243" y="198"/>
                  </a:cubicBezTo>
                  <a:cubicBezTo>
                    <a:pt x="245" y="226"/>
                    <a:pt x="239" y="256"/>
                    <a:pt x="249" y="282"/>
                  </a:cubicBezTo>
                  <a:cubicBezTo>
                    <a:pt x="254" y="295"/>
                    <a:pt x="285" y="306"/>
                    <a:pt x="285" y="306"/>
                  </a:cubicBezTo>
                  <a:cubicBezTo>
                    <a:pt x="295" y="304"/>
                    <a:pt x="307" y="306"/>
                    <a:pt x="315" y="300"/>
                  </a:cubicBezTo>
                  <a:cubicBezTo>
                    <a:pt x="320" y="296"/>
                    <a:pt x="318" y="288"/>
                    <a:pt x="321" y="282"/>
                  </a:cubicBezTo>
                  <a:cubicBezTo>
                    <a:pt x="332" y="260"/>
                    <a:pt x="330" y="265"/>
                    <a:pt x="351" y="258"/>
                  </a:cubicBezTo>
                  <a:cubicBezTo>
                    <a:pt x="360" y="222"/>
                    <a:pt x="354" y="242"/>
                    <a:pt x="369" y="198"/>
                  </a:cubicBezTo>
                  <a:cubicBezTo>
                    <a:pt x="371" y="192"/>
                    <a:pt x="375" y="180"/>
                    <a:pt x="375" y="180"/>
                  </a:cubicBezTo>
                  <a:cubicBezTo>
                    <a:pt x="373" y="168"/>
                    <a:pt x="375" y="155"/>
                    <a:pt x="369" y="144"/>
                  </a:cubicBezTo>
                  <a:cubicBezTo>
                    <a:pt x="366" y="139"/>
                    <a:pt x="356" y="142"/>
                    <a:pt x="351" y="138"/>
                  </a:cubicBezTo>
                  <a:cubicBezTo>
                    <a:pt x="338" y="129"/>
                    <a:pt x="328" y="117"/>
                    <a:pt x="315" y="108"/>
                  </a:cubicBezTo>
                  <a:cubicBezTo>
                    <a:pt x="311" y="102"/>
                    <a:pt x="306" y="97"/>
                    <a:pt x="303" y="90"/>
                  </a:cubicBezTo>
                  <a:cubicBezTo>
                    <a:pt x="298" y="78"/>
                    <a:pt x="302" y="61"/>
                    <a:pt x="291" y="54"/>
                  </a:cubicBezTo>
                  <a:cubicBezTo>
                    <a:pt x="256" y="30"/>
                    <a:pt x="224" y="24"/>
                    <a:pt x="183" y="24"/>
                  </a:cubicBezTo>
                </a:path>
              </a:pathLst>
            </a:custGeom>
            <a:solidFill>
              <a:srgbClr val="FF00FF">
                <a:alpha val="59999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7" name="Freeform 9"/>
            <p:cNvSpPr/>
            <p:nvPr/>
          </p:nvSpPr>
          <p:spPr>
            <a:xfrm>
              <a:off x="2328" y="1499"/>
              <a:ext cx="336" cy="289"/>
            </a:xfrm>
            <a:custGeom>
              <a:avLst/>
              <a:gdLst>
                <a:gd name="txL" fmla="*/ 0 w 336"/>
                <a:gd name="txT" fmla="*/ 0 h 289"/>
                <a:gd name="txR" fmla="*/ 336 w 336"/>
                <a:gd name="txB" fmla="*/ 289 h 289"/>
              </a:gdLst>
              <a:ahLst/>
              <a:cxnLst>
                <a:cxn ang="0">
                  <a:pos x="174" y="19"/>
                </a:cxn>
                <a:cxn ang="0">
                  <a:pos x="126" y="61"/>
                </a:cxn>
                <a:cxn ang="0">
                  <a:pos x="72" y="121"/>
                </a:cxn>
                <a:cxn ang="0">
                  <a:pos x="54" y="133"/>
                </a:cxn>
                <a:cxn ang="0">
                  <a:pos x="36" y="187"/>
                </a:cxn>
                <a:cxn ang="0">
                  <a:pos x="0" y="265"/>
                </a:cxn>
                <a:cxn ang="0">
                  <a:pos x="6" y="283"/>
                </a:cxn>
                <a:cxn ang="0">
                  <a:pos x="42" y="271"/>
                </a:cxn>
                <a:cxn ang="0">
                  <a:pos x="90" y="241"/>
                </a:cxn>
                <a:cxn ang="0">
                  <a:pos x="108" y="235"/>
                </a:cxn>
                <a:cxn ang="0">
                  <a:pos x="144" y="241"/>
                </a:cxn>
                <a:cxn ang="0">
                  <a:pos x="156" y="283"/>
                </a:cxn>
                <a:cxn ang="0">
                  <a:pos x="174" y="289"/>
                </a:cxn>
                <a:cxn ang="0">
                  <a:pos x="216" y="247"/>
                </a:cxn>
                <a:cxn ang="0">
                  <a:pos x="264" y="253"/>
                </a:cxn>
                <a:cxn ang="0">
                  <a:pos x="282" y="259"/>
                </a:cxn>
                <a:cxn ang="0">
                  <a:pos x="318" y="247"/>
                </a:cxn>
                <a:cxn ang="0">
                  <a:pos x="330" y="211"/>
                </a:cxn>
                <a:cxn ang="0">
                  <a:pos x="336" y="193"/>
                </a:cxn>
                <a:cxn ang="0">
                  <a:pos x="294" y="133"/>
                </a:cxn>
                <a:cxn ang="0">
                  <a:pos x="234" y="37"/>
                </a:cxn>
                <a:cxn ang="0">
                  <a:pos x="174" y="19"/>
                </a:cxn>
              </a:cxnLst>
              <a:rect l="txL" t="txT" r="txR" b="txB"/>
              <a:pathLst>
                <a:path w="336" h="289">
                  <a:moveTo>
                    <a:pt x="174" y="19"/>
                  </a:moveTo>
                  <a:cubicBezTo>
                    <a:pt x="154" y="32"/>
                    <a:pt x="146" y="48"/>
                    <a:pt x="126" y="61"/>
                  </a:cubicBezTo>
                  <a:cubicBezTo>
                    <a:pt x="115" y="95"/>
                    <a:pt x="104" y="100"/>
                    <a:pt x="72" y="121"/>
                  </a:cubicBezTo>
                  <a:cubicBezTo>
                    <a:pt x="66" y="125"/>
                    <a:pt x="54" y="133"/>
                    <a:pt x="54" y="133"/>
                  </a:cubicBezTo>
                  <a:cubicBezTo>
                    <a:pt x="18" y="187"/>
                    <a:pt x="72" y="101"/>
                    <a:pt x="36" y="187"/>
                  </a:cubicBezTo>
                  <a:cubicBezTo>
                    <a:pt x="19" y="229"/>
                    <a:pt x="11" y="220"/>
                    <a:pt x="0" y="265"/>
                  </a:cubicBezTo>
                  <a:cubicBezTo>
                    <a:pt x="2" y="271"/>
                    <a:pt x="0" y="282"/>
                    <a:pt x="6" y="283"/>
                  </a:cubicBezTo>
                  <a:cubicBezTo>
                    <a:pt x="19" y="285"/>
                    <a:pt x="42" y="271"/>
                    <a:pt x="42" y="271"/>
                  </a:cubicBezTo>
                  <a:cubicBezTo>
                    <a:pt x="61" y="242"/>
                    <a:pt x="47" y="255"/>
                    <a:pt x="90" y="241"/>
                  </a:cubicBezTo>
                  <a:cubicBezTo>
                    <a:pt x="96" y="239"/>
                    <a:pt x="108" y="235"/>
                    <a:pt x="108" y="235"/>
                  </a:cubicBezTo>
                  <a:cubicBezTo>
                    <a:pt x="120" y="237"/>
                    <a:pt x="133" y="235"/>
                    <a:pt x="144" y="241"/>
                  </a:cubicBezTo>
                  <a:cubicBezTo>
                    <a:pt x="157" y="248"/>
                    <a:pt x="147" y="272"/>
                    <a:pt x="156" y="283"/>
                  </a:cubicBezTo>
                  <a:cubicBezTo>
                    <a:pt x="160" y="288"/>
                    <a:pt x="168" y="287"/>
                    <a:pt x="174" y="289"/>
                  </a:cubicBezTo>
                  <a:cubicBezTo>
                    <a:pt x="193" y="270"/>
                    <a:pt x="192" y="255"/>
                    <a:pt x="216" y="247"/>
                  </a:cubicBezTo>
                  <a:cubicBezTo>
                    <a:pt x="232" y="249"/>
                    <a:pt x="248" y="250"/>
                    <a:pt x="264" y="253"/>
                  </a:cubicBezTo>
                  <a:cubicBezTo>
                    <a:pt x="270" y="254"/>
                    <a:pt x="276" y="260"/>
                    <a:pt x="282" y="259"/>
                  </a:cubicBezTo>
                  <a:cubicBezTo>
                    <a:pt x="295" y="258"/>
                    <a:pt x="318" y="247"/>
                    <a:pt x="318" y="247"/>
                  </a:cubicBezTo>
                  <a:cubicBezTo>
                    <a:pt x="322" y="235"/>
                    <a:pt x="326" y="223"/>
                    <a:pt x="330" y="211"/>
                  </a:cubicBezTo>
                  <a:cubicBezTo>
                    <a:pt x="332" y="205"/>
                    <a:pt x="336" y="193"/>
                    <a:pt x="336" y="193"/>
                  </a:cubicBezTo>
                  <a:cubicBezTo>
                    <a:pt x="306" y="183"/>
                    <a:pt x="311" y="158"/>
                    <a:pt x="294" y="133"/>
                  </a:cubicBezTo>
                  <a:cubicBezTo>
                    <a:pt x="286" y="75"/>
                    <a:pt x="283" y="62"/>
                    <a:pt x="234" y="37"/>
                  </a:cubicBezTo>
                  <a:cubicBezTo>
                    <a:pt x="216" y="28"/>
                    <a:pt x="193" y="0"/>
                    <a:pt x="174" y="19"/>
                  </a:cubicBezTo>
                  <a:close/>
                </a:path>
              </a:pathLst>
            </a:custGeom>
            <a:solidFill>
              <a:srgbClr val="FF00FF">
                <a:alpha val="59999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3557" name="Picture 10"/>
          <p:cNvPicPr>
            <a:picLocks noChangeAspect="1"/>
          </p:cNvPicPr>
          <p:nvPr/>
        </p:nvPicPr>
        <p:blipFill>
          <a:blip r:embed="rId5"/>
          <a:srcRect r="12122"/>
          <a:stretch>
            <a:fillRect/>
          </a:stretch>
        </p:blipFill>
        <p:spPr>
          <a:xfrm>
            <a:off x="1558925" y="3859213"/>
            <a:ext cx="3024188" cy="241935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98315" name="Text Box 11"/>
          <p:cNvSpPr txBox="1">
            <a:spLocks noChangeArrowheads="1"/>
          </p:cNvSpPr>
          <p:nvPr/>
        </p:nvSpPr>
        <p:spPr bwMode="auto">
          <a:xfrm>
            <a:off x="1416050" y="6294438"/>
            <a:ext cx="3816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  <a:r>
              <a:rPr kumimoji="0" lang="zh-CN" altLang="en-US" sz="2800" b="1" kern="1200" cap="none" spc="0" normalizeH="0" baseline="0" noProof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九曲回肠</a:t>
            </a:r>
            <a:r>
              <a:rPr kumimoji="0" lang="zh-CN" altLang="en-US" sz="2800" b="1" kern="1200" cap="none" spc="0" normalizeH="0" baseline="0" noProof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</a:t>
            </a:r>
            <a:r>
              <a:rPr kumimoji="0" lang="en-US" altLang="zh-CN" sz="2800" b="1" kern="1200" cap="none" spc="0" normalizeH="0" baseline="0" noProof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800" b="1" kern="1200" cap="none" spc="0" normalizeH="0" baseline="0" noProof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荆江</a:t>
            </a:r>
          </a:p>
        </p:txBody>
      </p:sp>
      <p:grpSp>
        <p:nvGrpSpPr>
          <p:cNvPr id="23559" name="Group 12"/>
          <p:cNvGrpSpPr/>
          <p:nvPr/>
        </p:nvGrpSpPr>
        <p:grpSpPr>
          <a:xfrm>
            <a:off x="4656138" y="3829050"/>
            <a:ext cx="3708400" cy="2695575"/>
            <a:chOff x="3402" y="689"/>
            <a:chExt cx="2336" cy="1698"/>
          </a:xfrm>
        </p:grpSpPr>
        <p:pic>
          <p:nvPicPr>
            <p:cNvPr id="23572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2" y="689"/>
              <a:ext cx="2336" cy="1698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23573" name="Text Box 14"/>
            <p:cNvSpPr txBox="1"/>
            <p:nvPr/>
          </p:nvSpPr>
          <p:spPr>
            <a:xfrm>
              <a:off x="3742" y="709"/>
              <a:ext cx="1633" cy="251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我国年降水量分布</a:t>
              </a:r>
            </a:p>
          </p:txBody>
        </p:sp>
      </p:grpSp>
      <p:sp>
        <p:nvSpPr>
          <p:cNvPr id="23560" name="Line 15"/>
          <p:cNvSpPr/>
          <p:nvPr/>
        </p:nvSpPr>
        <p:spPr>
          <a:xfrm flipV="1">
            <a:off x="1847850" y="2422525"/>
            <a:ext cx="3095625" cy="1438275"/>
          </a:xfrm>
          <a:prstGeom prst="line">
            <a:avLst/>
          </a:prstGeom>
          <a:ln w="38100" cap="flat" cmpd="sng">
            <a:solidFill>
              <a:srgbClr val="00FFFF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23561" name="Group 16"/>
          <p:cNvGrpSpPr/>
          <p:nvPr/>
        </p:nvGrpSpPr>
        <p:grpSpPr>
          <a:xfrm>
            <a:off x="6888163" y="1628775"/>
            <a:ext cx="3457575" cy="1368425"/>
            <a:chOff x="930" y="808"/>
            <a:chExt cx="2407" cy="1034"/>
          </a:xfrm>
        </p:grpSpPr>
        <p:pic>
          <p:nvPicPr>
            <p:cNvPr id="23567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" y="808"/>
              <a:ext cx="2407" cy="103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23568" name="Oval 18"/>
            <p:cNvSpPr/>
            <p:nvPr/>
          </p:nvSpPr>
          <p:spPr>
            <a:xfrm>
              <a:off x="2472" y="1230"/>
              <a:ext cx="68" cy="6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3569" name="Oval 19"/>
            <p:cNvSpPr/>
            <p:nvPr/>
          </p:nvSpPr>
          <p:spPr>
            <a:xfrm>
              <a:off x="2812" y="1276"/>
              <a:ext cx="68" cy="6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8324" name="Text Box 20"/>
            <p:cNvSpPr txBox="1">
              <a:spLocks noChangeArrowheads="1"/>
            </p:cNvSpPr>
            <p:nvPr/>
          </p:nvSpPr>
          <p:spPr bwMode="auto">
            <a:xfrm>
              <a:off x="2245" y="981"/>
              <a:ext cx="590" cy="30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宜昌</a:t>
              </a:r>
            </a:p>
          </p:txBody>
        </p:sp>
        <p:sp>
          <p:nvSpPr>
            <p:cNvPr id="98325" name="Text Box 21"/>
            <p:cNvSpPr txBox="1">
              <a:spLocks noChangeArrowheads="1"/>
            </p:cNvSpPr>
            <p:nvPr/>
          </p:nvSpPr>
          <p:spPr bwMode="auto">
            <a:xfrm>
              <a:off x="2652" y="1275"/>
              <a:ext cx="591" cy="30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湖口</a:t>
              </a:r>
            </a:p>
          </p:txBody>
        </p:sp>
      </p:grpSp>
      <p:sp>
        <p:nvSpPr>
          <p:cNvPr id="98326" name="Text Box 22"/>
          <p:cNvSpPr txBox="1">
            <a:spLocks noChangeArrowheads="1"/>
          </p:cNvSpPr>
          <p:nvPr/>
        </p:nvSpPr>
        <p:spPr bwMode="auto">
          <a:xfrm>
            <a:off x="8509000" y="5867400"/>
            <a:ext cx="2195513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武汉降水量逐月分配图</a:t>
            </a:r>
          </a:p>
        </p:txBody>
      </p:sp>
      <p:sp>
        <p:nvSpPr>
          <p:cNvPr id="23563" name="Text Box 23"/>
          <p:cNvSpPr txBox="1"/>
          <p:nvPr/>
        </p:nvSpPr>
        <p:spPr>
          <a:xfrm>
            <a:off x="7394575" y="1222375"/>
            <a:ext cx="2446338" cy="39878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49" charset="-122"/>
              </a:rPr>
              <a:t>长江流域地形图</a:t>
            </a:r>
          </a:p>
        </p:txBody>
      </p:sp>
      <p:sp>
        <p:nvSpPr>
          <p:cNvPr id="23564" name="Line 24"/>
          <p:cNvSpPr/>
          <p:nvPr/>
        </p:nvSpPr>
        <p:spPr>
          <a:xfrm flipH="1">
            <a:off x="3719513" y="2420938"/>
            <a:ext cx="1223962" cy="1436687"/>
          </a:xfrm>
          <a:prstGeom prst="line">
            <a:avLst/>
          </a:prstGeom>
          <a:ln w="38100" cap="flat" cmpd="sng">
            <a:solidFill>
              <a:srgbClr val="00FF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30" name="Text Box 26"/>
          <p:cNvSpPr txBox="1">
            <a:spLocks noChangeArrowheads="1"/>
          </p:cNvSpPr>
          <p:nvPr/>
        </p:nvSpPr>
        <p:spPr bwMode="auto">
          <a:xfrm>
            <a:off x="4979988" y="388938"/>
            <a:ext cx="60118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●分析长江中游多洪涝的自然原因。</a:t>
            </a:r>
          </a:p>
        </p:txBody>
      </p:sp>
      <p:sp>
        <p:nvSpPr>
          <p:cNvPr id="23566" name="WordArt 27"/>
          <p:cNvSpPr>
            <a:spLocks noTextEdit="1"/>
          </p:cNvSpPr>
          <p:nvPr/>
        </p:nvSpPr>
        <p:spPr>
          <a:xfrm>
            <a:off x="1558925" y="322263"/>
            <a:ext cx="3489325" cy="658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河流的开发与治理</a:t>
            </a:r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6959600" y="4148138"/>
            <a:ext cx="4068763" cy="2450692"/>
            <a:chOff x="68" y="2323"/>
            <a:chExt cx="2903" cy="2077"/>
          </a:xfrm>
        </p:grpSpPr>
        <p:grpSp>
          <p:nvGrpSpPr>
            <p:cNvPr id="24595" name="Group 11"/>
            <p:cNvGrpSpPr/>
            <p:nvPr/>
          </p:nvGrpSpPr>
          <p:grpSpPr>
            <a:xfrm>
              <a:off x="68" y="2323"/>
              <a:ext cx="2441" cy="2077"/>
              <a:chOff x="340" y="889"/>
              <a:chExt cx="2441" cy="2077"/>
            </a:xfrm>
          </p:grpSpPr>
          <p:grpSp>
            <p:nvGrpSpPr>
              <p:cNvPr id="24597" name="Group 10"/>
              <p:cNvGrpSpPr/>
              <p:nvPr/>
            </p:nvGrpSpPr>
            <p:grpSpPr>
              <a:xfrm>
                <a:off x="340" y="889"/>
                <a:ext cx="2441" cy="1782"/>
                <a:chOff x="1412" y="889"/>
                <a:chExt cx="2441" cy="1782"/>
              </a:xfrm>
            </p:grpSpPr>
            <p:pic>
              <p:nvPicPr>
                <p:cNvPr id="24599" name="Picture 2" descr="20世纪中期的洞庭湖"/>
                <p:cNvPicPr>
                  <a:picLocks noChangeAspect="1"/>
                </p:cNvPicPr>
                <p:nvPr/>
              </p:nvPicPr>
              <p:blipFill>
                <a:blip r:embed="rId2">
                  <a:lum bright="-54001" contrast="72000"/>
                </a:blip>
                <a:stretch>
                  <a:fillRect/>
                </a:stretch>
              </p:blipFill>
              <p:spPr>
                <a:xfrm>
                  <a:off x="2608" y="890"/>
                  <a:ext cx="1245" cy="176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4600" name="Picture 3" descr="17世纪中期的洞庭湖"/>
                <p:cNvPicPr>
                  <a:picLocks noChangeAspect="1"/>
                </p:cNvPicPr>
                <p:nvPr/>
              </p:nvPicPr>
              <p:blipFill>
                <a:blip r:embed="rId3">
                  <a:lum bright="-48001" contrast="66000"/>
                </a:blip>
                <a:stretch>
                  <a:fillRect/>
                </a:stretch>
              </p:blipFill>
              <p:spPr>
                <a:xfrm>
                  <a:off x="1412" y="889"/>
                  <a:ext cx="1265" cy="178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24598" name="Text Box 4"/>
              <p:cNvSpPr txBox="1"/>
              <p:nvPr/>
            </p:nvSpPr>
            <p:spPr>
              <a:xfrm>
                <a:off x="567" y="2654"/>
                <a:ext cx="1587" cy="3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17</a:t>
                </a:r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世纪中期</a:t>
                </a:r>
              </a:p>
            </p:txBody>
          </p:sp>
        </p:grpSp>
        <p:sp>
          <p:nvSpPr>
            <p:cNvPr id="24596" name="Text Box 5"/>
            <p:cNvSpPr txBox="1"/>
            <p:nvPr/>
          </p:nvSpPr>
          <p:spPr>
            <a:xfrm>
              <a:off x="1384" y="4088"/>
              <a:ext cx="1587" cy="3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20</a:t>
              </a: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世纪中期</a:t>
              </a:r>
            </a:p>
          </p:txBody>
        </p:sp>
      </p:grpSp>
      <p:sp>
        <p:nvSpPr>
          <p:cNvPr id="122893" name="Text Box 13"/>
          <p:cNvSpPr txBox="1">
            <a:spLocks noChangeArrowheads="1"/>
          </p:cNvSpPr>
          <p:nvPr/>
        </p:nvSpPr>
        <p:spPr bwMode="auto">
          <a:xfrm>
            <a:off x="4943475" y="388938"/>
            <a:ext cx="5976938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●分析长江中游多洪涝的自然原因。</a:t>
            </a:r>
          </a:p>
        </p:txBody>
      </p:sp>
      <p:sp>
        <p:nvSpPr>
          <p:cNvPr id="24580" name="WordArt 14"/>
          <p:cNvSpPr>
            <a:spLocks noTextEdit="1"/>
          </p:cNvSpPr>
          <p:nvPr/>
        </p:nvSpPr>
        <p:spPr>
          <a:xfrm>
            <a:off x="1631950" y="322263"/>
            <a:ext cx="3200400" cy="658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河流的开发与治理</a:t>
            </a:r>
          </a:p>
        </p:txBody>
      </p:sp>
      <p:sp>
        <p:nvSpPr>
          <p:cNvPr id="122895" name="Text Box 15"/>
          <p:cNvSpPr txBox="1">
            <a:spLocks noChangeArrowheads="1"/>
          </p:cNvSpPr>
          <p:nvPr/>
        </p:nvSpPr>
        <p:spPr bwMode="auto">
          <a:xfrm>
            <a:off x="2640013" y="1412875"/>
            <a:ext cx="79216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1.</a:t>
            </a: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长江流域广，支流多。</a:t>
            </a:r>
          </a:p>
        </p:txBody>
      </p:sp>
      <p:sp>
        <p:nvSpPr>
          <p:cNvPr id="122896" name="Text Box 16"/>
          <p:cNvSpPr txBox="1">
            <a:spLocks noChangeArrowheads="1"/>
          </p:cNvSpPr>
          <p:nvPr/>
        </p:nvSpPr>
        <p:spPr bwMode="auto">
          <a:xfrm>
            <a:off x="2640013" y="1830388"/>
            <a:ext cx="79216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2.</a:t>
            </a: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中游河道弯曲，排水不畅。</a:t>
            </a:r>
          </a:p>
        </p:txBody>
      </p:sp>
      <p:sp>
        <p:nvSpPr>
          <p:cNvPr id="122897" name="Text Box 17"/>
          <p:cNvSpPr txBox="1">
            <a:spLocks noChangeArrowheads="1"/>
          </p:cNvSpPr>
          <p:nvPr/>
        </p:nvSpPr>
        <p:spPr bwMode="auto">
          <a:xfrm>
            <a:off x="2640013" y="2335213"/>
            <a:ext cx="6624638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3.</a:t>
            </a: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流经亚热带季风气候区，夏季降水多，河流水量大且汛期长。</a:t>
            </a:r>
          </a:p>
        </p:txBody>
      </p:sp>
      <p:sp>
        <p:nvSpPr>
          <p:cNvPr id="122898" name="Text Box 18"/>
          <p:cNvSpPr txBox="1">
            <a:spLocks noChangeArrowheads="1"/>
          </p:cNvSpPr>
          <p:nvPr/>
        </p:nvSpPr>
        <p:spPr bwMode="auto">
          <a:xfrm>
            <a:off x="2640013" y="3270250"/>
            <a:ext cx="79216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4.</a:t>
            </a: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流经长江中下游平原，地势低平，流速慢。</a:t>
            </a:r>
          </a:p>
        </p:txBody>
      </p:sp>
      <p:sp>
        <p:nvSpPr>
          <p:cNvPr id="122899" name="Rectangle 19"/>
          <p:cNvSpPr>
            <a:spLocks noChangeArrowheads="1"/>
          </p:cNvSpPr>
          <p:nvPr/>
        </p:nvSpPr>
        <p:spPr bwMode="auto">
          <a:xfrm>
            <a:off x="1774825" y="4003675"/>
            <a:ext cx="736917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●是否有人为原因影响？</a:t>
            </a:r>
          </a:p>
        </p:txBody>
      </p:sp>
      <p:sp>
        <p:nvSpPr>
          <p:cNvPr id="122900" name="Text Box 20"/>
          <p:cNvSpPr txBox="1">
            <a:spLocks noChangeArrowheads="1"/>
          </p:cNvSpPr>
          <p:nvPr/>
        </p:nvSpPr>
        <p:spPr bwMode="auto">
          <a:xfrm>
            <a:off x="7319963" y="1341438"/>
            <a:ext cx="935038" cy="953135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水系特征</a:t>
            </a:r>
          </a:p>
        </p:txBody>
      </p:sp>
      <p:sp>
        <p:nvSpPr>
          <p:cNvPr id="122901" name="Text Box 21"/>
          <p:cNvSpPr txBox="1">
            <a:spLocks noChangeArrowheads="1"/>
          </p:cNvSpPr>
          <p:nvPr/>
        </p:nvSpPr>
        <p:spPr bwMode="auto">
          <a:xfrm>
            <a:off x="9625013" y="2395538"/>
            <a:ext cx="935038" cy="52197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气候</a:t>
            </a:r>
          </a:p>
        </p:txBody>
      </p:sp>
      <p:sp>
        <p:nvSpPr>
          <p:cNvPr id="122902" name="Text Box 22"/>
          <p:cNvSpPr txBox="1">
            <a:spLocks noChangeArrowheads="1"/>
          </p:cNvSpPr>
          <p:nvPr/>
        </p:nvSpPr>
        <p:spPr bwMode="auto">
          <a:xfrm>
            <a:off x="9625013" y="3213100"/>
            <a:ext cx="935038" cy="52197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地形</a:t>
            </a:r>
          </a:p>
        </p:txBody>
      </p:sp>
      <p:sp>
        <p:nvSpPr>
          <p:cNvPr id="122903" name="Text Box 23"/>
          <p:cNvSpPr txBox="1">
            <a:spLocks noChangeArrowheads="1"/>
          </p:cNvSpPr>
          <p:nvPr/>
        </p:nvSpPr>
        <p:spPr bwMode="auto">
          <a:xfrm>
            <a:off x="2640013" y="4719638"/>
            <a:ext cx="4176713" cy="1383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中游大规模围湖造田使得湖泊面积减小，对洪水的调蓄能力减弱。</a:t>
            </a:r>
          </a:p>
        </p:txBody>
      </p:sp>
      <p:sp>
        <p:nvSpPr>
          <p:cNvPr id="24590" name="WordArt 24"/>
          <p:cNvSpPr>
            <a:spLocks noTextEdit="1"/>
          </p:cNvSpPr>
          <p:nvPr/>
        </p:nvSpPr>
        <p:spPr>
          <a:xfrm>
            <a:off x="1652588" y="1412875"/>
            <a:ext cx="1058862" cy="8874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7500" lnSpcReduction="10000"/>
          </a:bodyPr>
          <a:lstStyle/>
          <a:p>
            <a:pPr algn="ctr" eaLnBrk="0" hangingPunct="0"/>
            <a:r>
              <a:rPr lang="zh-CN" altLang="en-US" sz="3600">
                <a:solidFill>
                  <a:srgbClr val="008000"/>
                </a:solidFill>
                <a:effectLst>
                  <a:prstShdw prst="shdw17" dist="17961" dir="13499999">
                    <a:srgbClr val="004D00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裁弯取直</a:t>
            </a:r>
          </a:p>
          <a:p>
            <a:pPr algn="ctr" eaLnBrk="0" hangingPunct="0"/>
            <a:r>
              <a:rPr lang="zh-CN" altLang="en-US" sz="3600">
                <a:solidFill>
                  <a:srgbClr val="008000"/>
                </a:solidFill>
                <a:effectLst>
                  <a:prstShdw prst="shdw17" dist="17961" dir="13499999">
                    <a:srgbClr val="004D00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整治河道</a:t>
            </a:r>
          </a:p>
        </p:txBody>
      </p:sp>
      <p:sp>
        <p:nvSpPr>
          <p:cNvPr id="24591" name="WordArt 25"/>
          <p:cNvSpPr>
            <a:spLocks noTextEdit="1"/>
          </p:cNvSpPr>
          <p:nvPr/>
        </p:nvSpPr>
        <p:spPr>
          <a:xfrm>
            <a:off x="1652588" y="2565400"/>
            <a:ext cx="1058862" cy="433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67500" lnSpcReduction="10000"/>
          </a:bodyPr>
          <a:lstStyle/>
          <a:p>
            <a:pPr algn="ctr" eaLnBrk="0" hangingPunct="0"/>
            <a:r>
              <a:rPr lang="zh-CN" altLang="en-US" sz="3600">
                <a:solidFill>
                  <a:srgbClr val="008000"/>
                </a:solidFill>
                <a:effectLst>
                  <a:prstShdw prst="shdw17" dist="17961" dir="13499999">
                    <a:srgbClr val="004D00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兴修水库</a:t>
            </a:r>
          </a:p>
        </p:txBody>
      </p:sp>
      <p:sp>
        <p:nvSpPr>
          <p:cNvPr id="24592" name="WordArt 27"/>
          <p:cNvSpPr>
            <a:spLocks noTextEdit="1"/>
          </p:cNvSpPr>
          <p:nvPr/>
        </p:nvSpPr>
        <p:spPr>
          <a:xfrm>
            <a:off x="1631950" y="3282950"/>
            <a:ext cx="1058863" cy="433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67500" lnSpcReduction="10000"/>
          </a:bodyPr>
          <a:lstStyle/>
          <a:p>
            <a:pPr algn="ctr" eaLnBrk="0" hangingPunct="0"/>
            <a:r>
              <a:rPr lang="zh-CN" altLang="en-US" sz="3600">
                <a:solidFill>
                  <a:srgbClr val="008000"/>
                </a:solidFill>
                <a:effectLst>
                  <a:prstShdw prst="shdw17" dist="17961" dir="13499999">
                    <a:srgbClr val="004D00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加固大堤</a:t>
            </a:r>
          </a:p>
        </p:txBody>
      </p:sp>
      <p:sp>
        <p:nvSpPr>
          <p:cNvPr id="24593" name="WordArt 28"/>
          <p:cNvSpPr>
            <a:spLocks noTextEdit="1"/>
          </p:cNvSpPr>
          <p:nvPr/>
        </p:nvSpPr>
        <p:spPr>
          <a:xfrm>
            <a:off x="1652588" y="5227638"/>
            <a:ext cx="1058862" cy="4333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67500" lnSpcReduction="10000"/>
          </a:bodyPr>
          <a:lstStyle/>
          <a:p>
            <a:pPr algn="ctr" eaLnBrk="0" hangingPunct="0"/>
            <a:r>
              <a:rPr lang="zh-CN" altLang="en-US" sz="3600">
                <a:solidFill>
                  <a:srgbClr val="008000"/>
                </a:solidFill>
                <a:effectLst>
                  <a:prstShdw prst="shdw17" dist="17961" dir="13499999">
                    <a:srgbClr val="004D00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退耕还湖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2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2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2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2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12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12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5" grpId="0" bldLvl="0" animBg="1"/>
      <p:bldP spid="122896" grpId="0" bldLvl="0" animBg="1"/>
      <p:bldP spid="122897" grpId="0" bldLvl="0" animBg="1"/>
      <p:bldP spid="122898" grpId="0" bldLvl="0" animBg="1"/>
      <p:bldP spid="122899" grpId="0" bldLvl="0" animBg="1"/>
      <p:bldP spid="122900" grpId="0" bldLvl="0" animBg="1"/>
      <p:bldP spid="122901" grpId="0" bldLvl="0" animBg="1"/>
      <p:bldP spid="122902" grpId="0" bldLvl="0" animBg="1"/>
      <p:bldP spid="12290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WordArt 4"/>
          <p:cNvSpPr>
            <a:spLocks noTextEdit="1"/>
          </p:cNvSpPr>
          <p:nvPr/>
        </p:nvSpPr>
        <p:spPr>
          <a:xfrm>
            <a:off x="1992313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河流的开发与治理</a:t>
            </a:r>
          </a:p>
        </p:txBody>
      </p:sp>
      <p:sp>
        <p:nvSpPr>
          <p:cNvPr id="25603" name="WordArt 5"/>
          <p:cNvSpPr>
            <a:spLocks noTextEdit="1"/>
          </p:cNvSpPr>
          <p:nvPr/>
        </p:nvSpPr>
        <p:spPr>
          <a:xfrm>
            <a:off x="1963738" y="1196975"/>
            <a:ext cx="1828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5000" lnSpcReduction="10000"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prstShdw prst="shdw17" dist="17961" dir="13499999">
                    <a:srgbClr val="59008E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举一反三</a:t>
            </a:r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5951538" y="1627188"/>
            <a:ext cx="4608513" cy="2676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地处华北平原的海河流域也是易发生洪涝灾害的地区。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请结合资料，从自然方面分析海河流域夏季易发生洪涝灾害的原因。</a:t>
            </a:r>
          </a:p>
        </p:txBody>
      </p:sp>
      <p:pic>
        <p:nvPicPr>
          <p:cNvPr id="25605" name="Picture 6" descr="48-3"/>
          <p:cNvPicPr>
            <a:picLocks noChangeAspect="1"/>
          </p:cNvPicPr>
          <p:nvPr/>
        </p:nvPicPr>
        <p:blipFill>
          <a:blip r:embed="rId2">
            <a:lum bright="-29999" contrast="60000"/>
          </a:blip>
          <a:stretch>
            <a:fillRect/>
          </a:stretch>
        </p:blipFill>
        <p:spPr>
          <a:xfrm>
            <a:off x="1703388" y="1701800"/>
            <a:ext cx="4248150" cy="276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8793" name="Text Box 9"/>
          <p:cNvSpPr txBox="1">
            <a:spLocks noChangeArrowheads="1"/>
          </p:cNvSpPr>
          <p:nvPr/>
        </p:nvSpPr>
        <p:spPr bwMode="auto">
          <a:xfrm>
            <a:off x="1990725" y="5589588"/>
            <a:ext cx="79216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3.</a:t>
            </a: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海河支流多，且独流入海。</a:t>
            </a: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1992313" y="4581525"/>
            <a:ext cx="8066088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1.</a:t>
            </a: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流经华北平原，地势低平，流速慢，排水不畅。</a:t>
            </a:r>
          </a:p>
        </p:txBody>
      </p:sp>
      <p:sp>
        <p:nvSpPr>
          <p:cNvPr id="118795" name="Text Box 11"/>
          <p:cNvSpPr txBox="1">
            <a:spLocks noChangeArrowheads="1"/>
          </p:cNvSpPr>
          <p:nvPr/>
        </p:nvSpPr>
        <p:spPr bwMode="auto">
          <a:xfrm>
            <a:off x="1992313" y="5084763"/>
            <a:ext cx="8497888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2.</a:t>
            </a: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流经温带季风气候，夏季降水集中，河流水量大。</a:t>
            </a: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5664200" y="260350"/>
            <a:ext cx="3527425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河流洪涝问题</a:t>
            </a:r>
          </a:p>
        </p:txBody>
      </p:sp>
      <p:sp>
        <p:nvSpPr>
          <p:cNvPr id="118797" name="Rectangle 13"/>
          <p:cNvSpPr/>
          <p:nvPr/>
        </p:nvSpPr>
        <p:spPr>
          <a:xfrm>
            <a:off x="6743700" y="1700213"/>
            <a:ext cx="1512888" cy="433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8798" name="Rectangle 14"/>
          <p:cNvSpPr/>
          <p:nvPr/>
        </p:nvSpPr>
        <p:spPr>
          <a:xfrm>
            <a:off x="7824788" y="3427413"/>
            <a:ext cx="792162" cy="433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1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3" grpId="0" bldLvl="0" animBg="1"/>
      <p:bldP spid="118794" grpId="0" bldLvl="0" animBg="1"/>
      <p:bldP spid="118795" grpId="0" bldLvl="0" animBg="1"/>
      <p:bldP spid="118797" grpId="0" bldLvl="0" animBg="1"/>
      <p:bldP spid="11879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8"/>
          <p:cNvGrpSpPr/>
          <p:nvPr/>
        </p:nvGrpSpPr>
        <p:grpSpPr>
          <a:xfrm>
            <a:off x="3271520" y="3301048"/>
            <a:ext cx="8856663" cy="3432175"/>
            <a:chOff x="107950" y="3300413"/>
            <a:chExt cx="8856663" cy="3432175"/>
          </a:xfrm>
        </p:grpSpPr>
        <p:pic>
          <p:nvPicPr>
            <p:cNvPr id="56326" name="图片 56325" descr="悬河a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950" y="3300413"/>
              <a:ext cx="8856663" cy="3432175"/>
            </a:xfrm>
            <a:prstGeom prst="rect">
              <a:avLst/>
            </a:prstGeom>
            <a:noFill/>
          </p:spPr>
        </p:pic>
        <p:sp>
          <p:nvSpPr>
            <p:cNvPr id="56327" name="文本框 56326"/>
            <p:cNvSpPr txBox="1"/>
            <p:nvPr/>
          </p:nvSpPr>
          <p:spPr>
            <a:xfrm>
              <a:off x="1042988" y="4760913"/>
              <a:ext cx="792162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大堤</a:t>
              </a:r>
            </a:p>
          </p:txBody>
        </p:sp>
        <p:sp>
          <p:nvSpPr>
            <p:cNvPr id="56328" name="文本框 56327"/>
            <p:cNvSpPr txBox="1"/>
            <p:nvPr/>
          </p:nvSpPr>
          <p:spPr>
            <a:xfrm>
              <a:off x="3346450" y="4616450"/>
              <a:ext cx="1081088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低水位</a:t>
              </a:r>
            </a:p>
          </p:txBody>
        </p:sp>
        <p:sp>
          <p:nvSpPr>
            <p:cNvPr id="56329" name="文本框 56328"/>
            <p:cNvSpPr txBox="1"/>
            <p:nvPr/>
          </p:nvSpPr>
          <p:spPr>
            <a:xfrm>
              <a:off x="4140200" y="4437063"/>
              <a:ext cx="1008063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高水位</a:t>
              </a:r>
            </a:p>
          </p:txBody>
        </p:sp>
        <p:sp>
          <p:nvSpPr>
            <p:cNvPr id="56330" name="文本框 56329"/>
            <p:cNvSpPr txBox="1"/>
            <p:nvPr/>
          </p:nvSpPr>
          <p:spPr>
            <a:xfrm>
              <a:off x="5075238" y="4797425"/>
              <a:ext cx="792162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大堤</a:t>
              </a:r>
            </a:p>
          </p:txBody>
        </p:sp>
        <p:sp>
          <p:nvSpPr>
            <p:cNvPr id="56331" name="文本框 56330"/>
            <p:cNvSpPr txBox="1"/>
            <p:nvPr/>
          </p:nvSpPr>
          <p:spPr>
            <a:xfrm>
              <a:off x="4500563" y="5229225"/>
              <a:ext cx="792162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河床</a:t>
              </a:r>
            </a:p>
          </p:txBody>
        </p:sp>
        <p:sp>
          <p:nvSpPr>
            <p:cNvPr id="56332" name="文本框 56331"/>
            <p:cNvSpPr txBox="1"/>
            <p:nvPr/>
          </p:nvSpPr>
          <p:spPr>
            <a:xfrm>
              <a:off x="7092950" y="3789363"/>
              <a:ext cx="792163" cy="70675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开封铁塔</a:t>
              </a:r>
            </a:p>
          </p:txBody>
        </p:sp>
        <p:sp>
          <p:nvSpPr>
            <p:cNvPr id="56333" name="文本框 56332"/>
            <p:cNvSpPr txBox="1"/>
            <p:nvPr/>
          </p:nvSpPr>
          <p:spPr>
            <a:xfrm>
              <a:off x="6227763" y="5695950"/>
              <a:ext cx="792162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13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米</a:t>
              </a:r>
            </a:p>
          </p:txBody>
        </p:sp>
        <p:sp>
          <p:nvSpPr>
            <p:cNvPr id="56334" name="文本框 56333"/>
            <p:cNvSpPr txBox="1"/>
            <p:nvPr/>
          </p:nvSpPr>
          <p:spPr>
            <a:xfrm>
              <a:off x="8172450" y="4724400"/>
              <a:ext cx="792163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55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米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77495" y="763905"/>
            <a:ext cx="11278235" cy="15684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黄河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中游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流经黄土高原，水土流失严重，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下游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进入华北平原，落差急剧减小，干流水流缓慢，泥沙大量淤积，导致河床不断提高，形成“地上河”。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055" y="118745"/>
            <a:ext cx="752856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黄河下游地上河的成因及治理措施：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7495" y="2487930"/>
            <a:ext cx="227203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治理措施：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9570" y="3156585"/>
            <a:ext cx="7609840" cy="156845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下游：加固黄河大堤。</a:t>
            </a:r>
          </a:p>
          <a:p>
            <a:r>
              <a:rPr lang="zh-CN" altLang="en-US" sz="3200" b="1">
                <a:solidFill>
                  <a:srgbClr val="FF0000"/>
                </a:solidFill>
              </a:rPr>
              <a:t>中游：植树种草、退耕还林还草，加强水土保持工作；兴修水利工程，拦蓄泥沙。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Text Box 5"/>
          <p:cNvSpPr txBox="1">
            <a:spLocks noChangeArrowheads="1"/>
          </p:cNvSpPr>
          <p:nvPr/>
        </p:nvSpPr>
        <p:spPr bwMode="auto">
          <a:xfrm>
            <a:off x="2351088" y="2786063"/>
            <a:ext cx="2160588" cy="230695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地形地势</a:t>
            </a:r>
          </a:p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气候</a:t>
            </a:r>
          </a:p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植被</a:t>
            </a:r>
          </a:p>
        </p:txBody>
      </p:sp>
      <p:sp>
        <p:nvSpPr>
          <p:cNvPr id="26627" name="WordArt 7"/>
          <p:cNvSpPr>
            <a:spLocks noTextEdit="1"/>
          </p:cNvSpPr>
          <p:nvPr/>
        </p:nvSpPr>
        <p:spPr>
          <a:xfrm>
            <a:off x="1919288" y="333375"/>
            <a:ext cx="2232025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90000" lnSpcReduction="10000"/>
          </a:bodyPr>
          <a:lstStyle/>
          <a:p>
            <a:pPr algn="ctr" eaLnBrk="0" hangingPunct="0"/>
            <a:r>
              <a:rPr lang="zh-CN" altLang="en-US" sz="3600">
                <a:ln w="952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FFFF"/>
                    </a:gs>
                  </a:gsLst>
                  <a:lin ang="5400000" scaled="1"/>
                  <a:tileRect/>
                </a:gradFill>
                <a:effectLst>
                  <a:outerShdw dist="53882" dir="2699999" algn="ctr" rotWithShape="0">
                    <a:srgbClr val="9999FF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归纳小结</a:t>
            </a:r>
          </a:p>
        </p:txBody>
      </p:sp>
      <p:sp>
        <p:nvSpPr>
          <p:cNvPr id="26628" name="WordArt 8"/>
          <p:cNvSpPr>
            <a:spLocks noTextEdit="1"/>
          </p:cNvSpPr>
          <p:nvPr/>
        </p:nvSpPr>
        <p:spPr>
          <a:xfrm>
            <a:off x="5591175" y="3505200"/>
            <a:ext cx="1152525" cy="7191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solidFill>
                  <a:srgbClr val="0000FF"/>
                </a:solidFill>
                <a:effectLst>
                  <a:prstShdw prst="shdw17" dist="17961" dir="13499999">
                    <a:srgbClr val="000099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河流</a:t>
            </a:r>
          </a:p>
        </p:txBody>
      </p:sp>
      <p:sp>
        <p:nvSpPr>
          <p:cNvPr id="119817" name="AutoShape 9"/>
          <p:cNvSpPr/>
          <p:nvPr/>
        </p:nvSpPr>
        <p:spPr>
          <a:xfrm>
            <a:off x="4727575" y="3505200"/>
            <a:ext cx="792163" cy="719138"/>
          </a:xfrm>
          <a:prstGeom prst="rightArrow">
            <a:avLst>
              <a:gd name="adj1" fmla="val 50000"/>
              <a:gd name="adj2" fmla="val 2753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9818" name="AutoShape 10"/>
          <p:cNvSpPr/>
          <p:nvPr/>
        </p:nvSpPr>
        <p:spPr>
          <a:xfrm>
            <a:off x="6888163" y="3500438"/>
            <a:ext cx="792162" cy="719137"/>
          </a:xfrm>
          <a:prstGeom prst="rightArrow">
            <a:avLst>
              <a:gd name="adj1" fmla="val 50000"/>
              <a:gd name="adj2" fmla="val 2753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9819" name="Text Box 11"/>
          <p:cNvSpPr txBox="1">
            <a:spLocks noChangeArrowheads="1"/>
          </p:cNvSpPr>
          <p:nvPr/>
        </p:nvSpPr>
        <p:spPr bwMode="auto">
          <a:xfrm>
            <a:off x="7823200" y="2786063"/>
            <a:ext cx="2160588" cy="230695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农业</a:t>
            </a:r>
          </a:p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工业</a:t>
            </a:r>
          </a:p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聚落</a:t>
            </a:r>
          </a:p>
        </p:txBody>
      </p:sp>
      <p:sp>
        <p:nvSpPr>
          <p:cNvPr id="26632" name="WordArt 12"/>
          <p:cNvSpPr>
            <a:spLocks noTextEdit="1"/>
          </p:cNvSpPr>
          <p:nvPr/>
        </p:nvSpPr>
        <p:spPr>
          <a:xfrm>
            <a:off x="2495550" y="1989138"/>
            <a:ext cx="2016125" cy="5762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90000" lnSpcReduction="10000"/>
          </a:bodyPr>
          <a:lstStyle/>
          <a:p>
            <a:pPr algn="ctr" eaLnBrk="0" hangingPunct="0"/>
            <a:r>
              <a:rPr lang="zh-CN" altLang="en-US" sz="3600">
                <a:solidFill>
                  <a:srgbClr val="1C1C1C"/>
                </a:solidFill>
                <a:effectLst>
                  <a:prstShdw prst="shdw17" dist="17961" dir="13499999">
                    <a:srgbClr val="111111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自然要素</a:t>
            </a:r>
          </a:p>
        </p:txBody>
      </p:sp>
      <p:sp>
        <p:nvSpPr>
          <p:cNvPr id="26633" name="WordArt 13"/>
          <p:cNvSpPr>
            <a:spLocks noTextEdit="1"/>
          </p:cNvSpPr>
          <p:nvPr/>
        </p:nvSpPr>
        <p:spPr>
          <a:xfrm>
            <a:off x="7824788" y="1989138"/>
            <a:ext cx="2016125" cy="5762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90000" lnSpcReduction="10000"/>
          </a:bodyPr>
          <a:lstStyle/>
          <a:p>
            <a:pPr algn="ctr" eaLnBrk="0" hangingPunct="0"/>
            <a:r>
              <a:rPr lang="zh-CN" altLang="en-US" sz="3600">
                <a:solidFill>
                  <a:srgbClr val="1C1C1C"/>
                </a:solidFill>
                <a:effectLst>
                  <a:prstShdw prst="shdw17" dist="17961" dir="13499999">
                    <a:srgbClr val="111111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人文要素</a:t>
            </a:r>
          </a:p>
        </p:txBody>
      </p:sp>
      <p:sp>
        <p:nvSpPr>
          <p:cNvPr id="119822" name="AutoShape 14"/>
          <p:cNvSpPr/>
          <p:nvPr/>
        </p:nvSpPr>
        <p:spPr>
          <a:xfrm>
            <a:off x="5808663" y="2636838"/>
            <a:ext cx="792162" cy="720725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9823" name="Text Box 15"/>
          <p:cNvSpPr txBox="1">
            <a:spLocks noChangeArrowheads="1"/>
          </p:cNvSpPr>
          <p:nvPr/>
        </p:nvSpPr>
        <p:spPr bwMode="auto">
          <a:xfrm>
            <a:off x="5087938" y="1790700"/>
            <a:ext cx="2376488" cy="706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开发利用</a:t>
            </a:r>
          </a:p>
        </p:txBody>
      </p:sp>
      <p:sp>
        <p:nvSpPr>
          <p:cNvPr id="119824" name="AutoShape 16"/>
          <p:cNvSpPr/>
          <p:nvPr/>
        </p:nvSpPr>
        <p:spPr>
          <a:xfrm flipV="1">
            <a:off x="5808663" y="4364038"/>
            <a:ext cx="792162" cy="720725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9825" name="Text Box 17"/>
          <p:cNvSpPr txBox="1">
            <a:spLocks noChangeArrowheads="1"/>
          </p:cNvSpPr>
          <p:nvPr/>
        </p:nvSpPr>
        <p:spPr bwMode="auto">
          <a:xfrm>
            <a:off x="5159375" y="5103813"/>
            <a:ext cx="2376488" cy="706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综合治理</a:t>
            </a:r>
          </a:p>
        </p:txBody>
      </p:sp>
      <p:sp>
        <p:nvSpPr>
          <p:cNvPr id="26638" name="WordArt 18"/>
          <p:cNvSpPr>
            <a:spLocks noTextEdit="1"/>
          </p:cNvSpPr>
          <p:nvPr/>
        </p:nvSpPr>
        <p:spPr>
          <a:xfrm>
            <a:off x="5735638" y="2708275"/>
            <a:ext cx="936625" cy="587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lnSpcReduction="10000"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趋利</a:t>
            </a:r>
          </a:p>
        </p:txBody>
      </p:sp>
      <p:sp>
        <p:nvSpPr>
          <p:cNvPr id="26639" name="WordArt 19"/>
          <p:cNvSpPr>
            <a:spLocks noTextEdit="1"/>
          </p:cNvSpPr>
          <p:nvPr/>
        </p:nvSpPr>
        <p:spPr>
          <a:xfrm>
            <a:off x="5735638" y="4354513"/>
            <a:ext cx="936625" cy="587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lnSpcReduction="10000"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避害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9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bldLvl="0" animBg="1"/>
      <p:bldP spid="119817" grpId="0" bldLvl="0" animBg="1"/>
      <p:bldP spid="119818" grpId="0" bldLvl="0" animBg="1"/>
      <p:bldP spid="119819" grpId="0" bldLvl="0" animBg="1"/>
      <p:bldP spid="119822" grpId="0" bldLvl="0" animBg="1"/>
      <p:bldP spid="119823" grpId="0" bldLvl="0" animBg="1"/>
      <p:bldP spid="119824" grpId="0" bldLvl="0" animBg="1"/>
      <p:bldP spid="11982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03" y="1967230"/>
            <a:ext cx="8367712" cy="1982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Picture 18"/>
          <p:cNvPicPr>
            <a:picLocks noChangeAspect="1"/>
          </p:cNvPicPr>
          <p:nvPr/>
        </p:nvPicPr>
        <p:blipFill>
          <a:blip r:embed="rId3">
            <a:lum bright="-12000" contrast="18000"/>
          </a:blip>
          <a:stretch>
            <a:fillRect/>
          </a:stretch>
        </p:blipFill>
        <p:spPr>
          <a:xfrm>
            <a:off x="1884363" y="166688"/>
            <a:ext cx="8351837" cy="117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63" name="Text Box 19"/>
          <p:cNvSpPr txBox="1">
            <a:spLocks noChangeArrowheads="1"/>
          </p:cNvSpPr>
          <p:nvPr/>
        </p:nvSpPr>
        <p:spPr bwMode="auto">
          <a:xfrm>
            <a:off x="1992630" y="1344613"/>
            <a:ext cx="13684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尼罗河</a:t>
            </a:r>
          </a:p>
        </p:txBody>
      </p:sp>
      <p:sp>
        <p:nvSpPr>
          <p:cNvPr id="82964" name="Text Box 20"/>
          <p:cNvSpPr txBox="1">
            <a:spLocks noChangeArrowheads="1"/>
          </p:cNvSpPr>
          <p:nvPr/>
        </p:nvSpPr>
        <p:spPr bwMode="auto">
          <a:xfrm>
            <a:off x="3576003" y="1344613"/>
            <a:ext cx="16557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亚马孙河</a:t>
            </a:r>
          </a:p>
        </p:txBody>
      </p:sp>
      <p:sp>
        <p:nvSpPr>
          <p:cNvPr id="82965" name="Text Box 21"/>
          <p:cNvSpPr txBox="1">
            <a:spLocks noChangeArrowheads="1"/>
          </p:cNvSpPr>
          <p:nvPr/>
        </p:nvSpPr>
        <p:spPr bwMode="auto">
          <a:xfrm>
            <a:off x="5160328" y="1344613"/>
            <a:ext cx="16557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长江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6528753" y="1344613"/>
            <a:ext cx="20875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密西西比河</a:t>
            </a: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8580120" y="1344613"/>
            <a:ext cx="16557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黄河</a:t>
            </a:r>
          </a:p>
        </p:txBody>
      </p:sp>
      <p:sp>
        <p:nvSpPr>
          <p:cNvPr id="82968" name="Text Box 24"/>
          <p:cNvSpPr txBox="1">
            <a:spLocks noChangeArrowheads="1"/>
          </p:cNvSpPr>
          <p:nvPr/>
        </p:nvSpPr>
        <p:spPr bwMode="auto">
          <a:xfrm>
            <a:off x="1848168" y="3853498"/>
            <a:ext cx="16557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长江</a:t>
            </a:r>
          </a:p>
        </p:txBody>
      </p:sp>
      <p:sp>
        <p:nvSpPr>
          <p:cNvPr id="82969" name="Text Box 25"/>
          <p:cNvSpPr txBox="1">
            <a:spLocks noChangeArrowheads="1"/>
          </p:cNvSpPr>
          <p:nvPr/>
        </p:nvSpPr>
        <p:spPr bwMode="auto">
          <a:xfrm>
            <a:off x="3576003" y="3853498"/>
            <a:ext cx="16557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珠江</a:t>
            </a:r>
          </a:p>
        </p:txBody>
      </p:sp>
      <p:sp>
        <p:nvSpPr>
          <p:cNvPr id="82970" name="Text Box 26"/>
          <p:cNvSpPr txBox="1">
            <a:spLocks noChangeArrowheads="1"/>
          </p:cNvSpPr>
          <p:nvPr/>
        </p:nvSpPr>
        <p:spPr bwMode="auto">
          <a:xfrm>
            <a:off x="4981575" y="3853498"/>
            <a:ext cx="16557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黄河</a:t>
            </a:r>
          </a:p>
        </p:txBody>
      </p:sp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6816725" y="3853498"/>
            <a:ext cx="16557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黑龙江</a:t>
            </a:r>
          </a:p>
        </p:txBody>
      </p:sp>
      <p:sp>
        <p:nvSpPr>
          <p:cNvPr id="82972" name="Text Box 28"/>
          <p:cNvSpPr txBox="1">
            <a:spLocks noChangeArrowheads="1"/>
          </p:cNvSpPr>
          <p:nvPr/>
        </p:nvSpPr>
        <p:spPr bwMode="auto">
          <a:xfrm>
            <a:off x="8719503" y="3853498"/>
            <a:ext cx="16557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长江</a:t>
            </a:r>
          </a:p>
        </p:txBody>
      </p:sp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1992630" y="4375785"/>
            <a:ext cx="8555990" cy="1612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6"/>
          <p:cNvSpPr txBox="1">
            <a:spLocks noChangeArrowheads="1"/>
          </p:cNvSpPr>
          <p:nvPr/>
        </p:nvSpPr>
        <p:spPr bwMode="auto">
          <a:xfrm>
            <a:off x="2162175" y="5876608"/>
            <a:ext cx="16557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黄河</a:t>
            </a:r>
          </a:p>
        </p:txBody>
      </p:sp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4012565" y="5876925"/>
            <a:ext cx="179641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雅鲁藏布江</a:t>
            </a:r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6637338" y="5876608"/>
            <a:ext cx="16557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长江</a:t>
            </a:r>
          </a:p>
        </p:txBody>
      </p:sp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8892223" y="5876608"/>
            <a:ext cx="165576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塔里木河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8285" y="167005"/>
            <a:ext cx="613410" cy="4243070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一、判读图中河流名称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8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8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8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8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8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63" grpId="0" bldLvl="0" animBg="1"/>
      <p:bldP spid="82964" grpId="0" bldLvl="0" animBg="1"/>
      <p:bldP spid="82965" grpId="0" bldLvl="0" animBg="1"/>
      <p:bldP spid="82966" grpId="0" bldLvl="0" animBg="1"/>
      <p:bldP spid="82967" grpId="0" bldLvl="0" animBg="1"/>
      <p:bldP spid="82968" grpId="0" bldLvl="0" animBg="1"/>
      <p:bldP spid="82969" grpId="0" bldLvl="0" animBg="1"/>
      <p:bldP spid="82970" grpId="0" bldLvl="0" animBg="1"/>
      <p:bldP spid="82971" grpId="0" bldLvl="0" animBg="1"/>
      <p:bldP spid="82972" grpId="0" bldLvl="0" animBg="1"/>
      <p:bldP spid="3" grpId="0" bldLvl="0" animBg="1"/>
      <p:bldP spid="4" grpId="0" bldLvl="0" animBg="1"/>
      <p:bldP spid="5" grpId="0" bldLvl="0" animBg="1"/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/>
          <p:nvPr/>
        </p:nvSpPr>
        <p:spPr>
          <a:xfrm>
            <a:off x="6959600" y="1196975"/>
            <a:ext cx="273526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  <a:ea typeface="黑体" panose="02010609060101010101" pitchFamily="49" charset="-122"/>
              </a:rPr>
              <a:t>河流特征</a:t>
            </a: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6888163" y="1844675"/>
            <a:ext cx="2808288" cy="24282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水量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水位</a:t>
            </a:r>
            <a:r>
              <a:rPr kumimoji="0" lang="en-US" altLang="zh-CN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(</a:t>
            </a: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汛期</a:t>
            </a:r>
            <a:r>
              <a:rPr kumimoji="0" lang="en-US" altLang="zh-CN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结冰期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含沙量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流速</a:t>
            </a: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6888163" y="4394200"/>
            <a:ext cx="2808288" cy="14935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长度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支流、流域</a:t>
            </a:r>
          </a:p>
          <a:p>
            <a:pPr marR="0" algn="ctr" defTabSz="914400">
              <a:lnSpc>
                <a:spcPct val="95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流向</a:t>
            </a:r>
          </a:p>
        </p:txBody>
      </p:sp>
      <p:sp>
        <p:nvSpPr>
          <p:cNvPr id="103430" name="AutoShape 6"/>
          <p:cNvSpPr/>
          <p:nvPr/>
        </p:nvSpPr>
        <p:spPr>
          <a:xfrm>
            <a:off x="9409113" y="1989138"/>
            <a:ext cx="142875" cy="2016125"/>
          </a:xfrm>
          <a:prstGeom prst="rightBrace">
            <a:avLst>
              <a:gd name="adj1" fmla="val 117592"/>
              <a:gd name="adj2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431" name="Text Box 7"/>
          <p:cNvSpPr txBox="1">
            <a:spLocks noChangeArrowheads="1"/>
          </p:cNvSpPr>
          <p:nvPr/>
        </p:nvSpPr>
        <p:spPr bwMode="auto">
          <a:xfrm>
            <a:off x="9625013" y="2133600"/>
            <a:ext cx="792163" cy="18148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水文特征</a:t>
            </a:r>
          </a:p>
        </p:txBody>
      </p:sp>
      <p:sp>
        <p:nvSpPr>
          <p:cNvPr id="103432" name="AutoShape 8"/>
          <p:cNvSpPr/>
          <p:nvPr/>
        </p:nvSpPr>
        <p:spPr>
          <a:xfrm>
            <a:off x="9409113" y="4365625"/>
            <a:ext cx="142875" cy="1441450"/>
          </a:xfrm>
          <a:prstGeom prst="rightBrace">
            <a:avLst>
              <a:gd name="adj1" fmla="val 84074"/>
              <a:gd name="adj2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433" name="Text Box 9"/>
          <p:cNvSpPr txBox="1">
            <a:spLocks noChangeArrowheads="1"/>
          </p:cNvSpPr>
          <p:nvPr/>
        </p:nvSpPr>
        <p:spPr bwMode="auto">
          <a:xfrm>
            <a:off x="9625013" y="4149725"/>
            <a:ext cx="792163" cy="18148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水系特征</a:t>
            </a:r>
          </a:p>
        </p:txBody>
      </p:sp>
      <p:sp>
        <p:nvSpPr>
          <p:cNvPr id="6154" name="Text Box 10"/>
          <p:cNvSpPr txBox="1"/>
          <p:nvPr/>
        </p:nvSpPr>
        <p:spPr>
          <a:xfrm>
            <a:off x="2495550" y="1203325"/>
            <a:ext cx="2735263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  <a:ea typeface="黑体" panose="02010609060101010101" pitchFamily="49" charset="-122"/>
              </a:rPr>
              <a:t>影响河流的自然要素</a:t>
            </a:r>
          </a:p>
        </p:txBody>
      </p:sp>
      <p:sp>
        <p:nvSpPr>
          <p:cNvPr id="103435" name="Text Box 11"/>
          <p:cNvSpPr txBox="1">
            <a:spLocks noChangeArrowheads="1"/>
          </p:cNvSpPr>
          <p:nvPr/>
        </p:nvSpPr>
        <p:spPr bwMode="auto">
          <a:xfrm>
            <a:off x="2782888" y="2852738"/>
            <a:ext cx="2160588" cy="230695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地形地势</a:t>
            </a:r>
          </a:p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气候</a:t>
            </a:r>
          </a:p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植被</a:t>
            </a:r>
          </a:p>
        </p:txBody>
      </p:sp>
      <p:sp>
        <p:nvSpPr>
          <p:cNvPr id="6156" name="WordArt 20"/>
          <p:cNvSpPr>
            <a:spLocks noTextEdit="1"/>
          </p:cNvSpPr>
          <p:nvPr/>
        </p:nvSpPr>
        <p:spPr>
          <a:xfrm>
            <a:off x="5591175" y="2636838"/>
            <a:ext cx="1296988" cy="216058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3055" y="254635"/>
            <a:ext cx="615759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二、河流与各地理要素之间的关系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0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 bldLvl="0" animBg="1"/>
      <p:bldP spid="103429" grpId="0" bldLvl="0" animBg="1"/>
      <p:bldP spid="103430" grpId="0" bldLvl="0" animBg="1"/>
      <p:bldP spid="103431" grpId="0" bldLvl="0" animBg="1"/>
      <p:bldP spid="103432" grpId="0" bldLvl="0" animBg="1"/>
      <p:bldP spid="103433" grpId="0" bldLvl="0" animBg="1"/>
      <p:bldP spid="10343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/>
          </p:cNvSpPr>
          <p:nvPr>
            <p:ph idx="1"/>
          </p:nvPr>
        </p:nvSpPr>
        <p:spPr>
          <a:xfrm>
            <a:off x="1682750" y="4949825"/>
            <a:ext cx="8229600" cy="9271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地势特征：               地势特征：</a:t>
            </a:r>
          </a:p>
        </p:txBody>
      </p:sp>
      <p:sp>
        <p:nvSpPr>
          <p:cNvPr id="7171" name="WordArt 4"/>
          <p:cNvSpPr>
            <a:spLocks noTextEdit="1"/>
          </p:cNvSpPr>
          <p:nvPr/>
        </p:nvSpPr>
        <p:spPr>
          <a:xfrm>
            <a:off x="1847850" y="331788"/>
            <a:ext cx="2879725" cy="504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7500" lnSpcReduction="10000"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自然环境与河流</a:t>
            </a:r>
          </a:p>
        </p:txBody>
      </p:sp>
      <p:pic>
        <p:nvPicPr>
          <p:cNvPr id="86021" name="Picture 2" descr="法国地形 拷贝"/>
          <p:cNvPicPr>
            <a:picLocks noChangeAspect="1"/>
          </p:cNvPicPr>
          <p:nvPr/>
        </p:nvPicPr>
        <p:blipFill>
          <a:blip r:embed="rId2">
            <a:lum bright="-23999" contrast="36000"/>
          </a:blip>
          <a:stretch>
            <a:fillRect/>
          </a:stretch>
        </p:blipFill>
        <p:spPr>
          <a:xfrm>
            <a:off x="2351088" y="1700213"/>
            <a:ext cx="3168650" cy="282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033" name="Picture 17" descr="东南亚地形 拷贝"/>
          <p:cNvPicPr>
            <a:picLocks noChangeAspect="1"/>
          </p:cNvPicPr>
          <p:nvPr/>
        </p:nvPicPr>
        <p:blipFill>
          <a:blip r:embed="rId3">
            <a:lum bright="-29999" contrast="48000"/>
          </a:blip>
          <a:srcRect l="801" t="945" r="62132" b="47673"/>
          <a:stretch>
            <a:fillRect/>
          </a:stretch>
        </p:blipFill>
        <p:spPr>
          <a:xfrm>
            <a:off x="6311900" y="981075"/>
            <a:ext cx="3375025" cy="3887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49" name="Rectangle 33"/>
          <p:cNvSpPr/>
          <p:nvPr/>
        </p:nvSpPr>
        <p:spPr>
          <a:xfrm>
            <a:off x="1703388" y="5597525"/>
            <a:ext cx="8229600" cy="9271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河流流向：               河流流向：</a:t>
            </a:r>
          </a:p>
        </p:txBody>
      </p:sp>
      <p:sp>
        <p:nvSpPr>
          <p:cNvPr id="86050" name="Text Box 34"/>
          <p:cNvSpPr txBox="1">
            <a:spLocks noChangeArrowheads="1"/>
          </p:cNvSpPr>
          <p:nvPr/>
        </p:nvSpPr>
        <p:spPr bwMode="auto">
          <a:xfrm>
            <a:off x="3287713" y="4933950"/>
            <a:ext cx="2808288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东南高，西北低</a:t>
            </a:r>
          </a:p>
        </p:txBody>
      </p:sp>
      <p:sp>
        <p:nvSpPr>
          <p:cNvPr id="86051" name="Text Box 35"/>
          <p:cNvSpPr txBox="1">
            <a:spLocks noChangeArrowheads="1"/>
          </p:cNvSpPr>
          <p:nvPr/>
        </p:nvSpPr>
        <p:spPr bwMode="auto">
          <a:xfrm>
            <a:off x="7896225" y="4941888"/>
            <a:ext cx="2808288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北高南低</a:t>
            </a:r>
          </a:p>
        </p:txBody>
      </p:sp>
      <p:sp>
        <p:nvSpPr>
          <p:cNvPr id="86052" name="Text Box 36"/>
          <p:cNvSpPr txBox="1">
            <a:spLocks noChangeArrowheads="1"/>
          </p:cNvSpPr>
          <p:nvPr/>
        </p:nvSpPr>
        <p:spPr bwMode="auto">
          <a:xfrm>
            <a:off x="2279650" y="6092825"/>
            <a:ext cx="36004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大多自东南流向西北</a:t>
            </a:r>
          </a:p>
        </p:txBody>
      </p:sp>
      <p:sp>
        <p:nvSpPr>
          <p:cNvPr id="86053" name="Freeform 37"/>
          <p:cNvSpPr/>
          <p:nvPr/>
        </p:nvSpPr>
        <p:spPr>
          <a:xfrm>
            <a:off x="3560763" y="2195513"/>
            <a:ext cx="1093787" cy="539750"/>
          </a:xfrm>
          <a:custGeom>
            <a:avLst/>
            <a:gdLst>
              <a:gd name="txL" fmla="*/ 0 w 689"/>
              <a:gd name="txT" fmla="*/ 0 h 340"/>
              <a:gd name="txR" fmla="*/ 689 w 689"/>
              <a:gd name="txB" fmla="*/ 340 h 340"/>
            </a:gdLst>
            <a:ahLst/>
            <a:cxnLst>
              <a:cxn ang="0">
                <a:pos x="1736386247" y="856853214"/>
              </a:cxn>
              <a:cxn ang="0">
                <a:pos x="1628020013" y="680442142"/>
              </a:cxn>
              <a:cxn ang="0">
                <a:pos x="1297879019" y="461187833"/>
              </a:cxn>
              <a:cxn ang="0">
                <a:pos x="1033263621" y="526711872"/>
              </a:cxn>
              <a:cxn ang="0">
                <a:pos x="990420206" y="592235911"/>
              </a:cxn>
              <a:cxn ang="0">
                <a:pos x="922376836" y="569555306"/>
              </a:cxn>
              <a:cxn ang="0">
                <a:pos x="791328619" y="483870025"/>
              </a:cxn>
              <a:cxn ang="0">
                <a:pos x="572074409" y="307459051"/>
              </a:cxn>
              <a:cxn ang="0">
                <a:pos x="438507030" y="262096255"/>
              </a:cxn>
              <a:cxn ang="0">
                <a:pos x="418345796" y="196572167"/>
              </a:cxn>
              <a:cxn ang="0">
                <a:pos x="352821688" y="173891562"/>
              </a:cxn>
              <a:cxn ang="0">
                <a:pos x="241934903" y="108365936"/>
              </a:cxn>
              <a:cxn ang="0">
                <a:pos x="65524034" y="20161249"/>
              </a:cxn>
              <a:cxn ang="0">
                <a:pos x="0" y="0"/>
              </a:cxn>
            </a:cxnLst>
            <a:rect l="txL" t="txT" r="txR" b="txB"/>
            <a:pathLst>
              <a:path w="689" h="340">
                <a:moveTo>
                  <a:pt x="689" y="340"/>
                </a:moveTo>
                <a:cubicBezTo>
                  <a:pt x="637" y="322"/>
                  <a:pt x="668" y="307"/>
                  <a:pt x="646" y="270"/>
                </a:cubicBezTo>
                <a:cubicBezTo>
                  <a:pt x="616" y="221"/>
                  <a:pt x="560" y="212"/>
                  <a:pt x="515" y="183"/>
                </a:cubicBezTo>
                <a:cubicBezTo>
                  <a:pt x="477" y="190"/>
                  <a:pt x="446" y="197"/>
                  <a:pt x="410" y="209"/>
                </a:cubicBezTo>
                <a:cubicBezTo>
                  <a:pt x="404" y="218"/>
                  <a:pt x="403" y="231"/>
                  <a:pt x="393" y="235"/>
                </a:cubicBezTo>
                <a:cubicBezTo>
                  <a:pt x="384" y="238"/>
                  <a:pt x="374" y="231"/>
                  <a:pt x="366" y="226"/>
                </a:cubicBezTo>
                <a:cubicBezTo>
                  <a:pt x="348" y="216"/>
                  <a:pt x="314" y="192"/>
                  <a:pt x="314" y="192"/>
                </a:cubicBezTo>
                <a:cubicBezTo>
                  <a:pt x="293" y="129"/>
                  <a:pt x="285" y="139"/>
                  <a:pt x="227" y="122"/>
                </a:cubicBezTo>
                <a:cubicBezTo>
                  <a:pt x="209" y="117"/>
                  <a:pt x="174" y="104"/>
                  <a:pt x="174" y="104"/>
                </a:cubicBezTo>
                <a:cubicBezTo>
                  <a:pt x="171" y="95"/>
                  <a:pt x="172" y="85"/>
                  <a:pt x="166" y="78"/>
                </a:cubicBezTo>
                <a:cubicBezTo>
                  <a:pt x="160" y="71"/>
                  <a:pt x="148" y="74"/>
                  <a:pt x="140" y="69"/>
                </a:cubicBezTo>
                <a:cubicBezTo>
                  <a:pt x="80" y="33"/>
                  <a:pt x="169" y="68"/>
                  <a:pt x="96" y="43"/>
                </a:cubicBezTo>
                <a:cubicBezTo>
                  <a:pt x="66" y="15"/>
                  <a:pt x="82" y="25"/>
                  <a:pt x="26" y="8"/>
                </a:cubicBezTo>
                <a:cubicBezTo>
                  <a:pt x="17" y="5"/>
                  <a:pt x="0" y="0"/>
                  <a:pt x="0" y="0"/>
                </a:cubicBez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54" name="Freeform 38"/>
          <p:cNvSpPr/>
          <p:nvPr/>
        </p:nvSpPr>
        <p:spPr>
          <a:xfrm>
            <a:off x="2978150" y="2730500"/>
            <a:ext cx="1497013" cy="752475"/>
          </a:xfrm>
          <a:custGeom>
            <a:avLst/>
            <a:gdLst>
              <a:gd name="txL" fmla="*/ 0 w 943"/>
              <a:gd name="txT" fmla="*/ 0 h 474"/>
              <a:gd name="txR" fmla="*/ 943 w 943"/>
              <a:gd name="txB" fmla="*/ 474 h 474"/>
            </a:gdLst>
            <a:ahLst/>
            <a:cxnLst>
              <a:cxn ang="0">
                <a:pos x="2147483647" y="1194554152"/>
              </a:cxn>
              <a:cxn ang="0">
                <a:pos x="2147483647" y="887095168"/>
              </a:cxn>
              <a:cxn ang="0">
                <a:pos x="2147483647" y="602316593"/>
              </a:cxn>
              <a:cxn ang="0">
                <a:pos x="1935480939" y="337700950"/>
              </a:cxn>
              <a:cxn ang="0">
                <a:pos x="1869956872" y="204133447"/>
              </a:cxn>
              <a:cxn ang="0">
                <a:pos x="1673384669" y="73085331"/>
              </a:cxn>
              <a:cxn ang="0">
                <a:pos x="1474292708" y="30241880"/>
              </a:cxn>
              <a:cxn ang="0">
                <a:pos x="551915252" y="292338149"/>
              </a:cxn>
              <a:cxn ang="0">
                <a:pos x="441028369" y="360383144"/>
              </a:cxn>
              <a:cxn ang="0">
                <a:pos x="0" y="226814103"/>
              </a:cxn>
            </a:cxnLst>
            <a:rect l="txL" t="txT" r="txR" b="txB"/>
            <a:pathLst>
              <a:path w="943" h="474">
                <a:moveTo>
                  <a:pt x="943" y="474"/>
                </a:moveTo>
                <a:cubicBezTo>
                  <a:pt x="934" y="432"/>
                  <a:pt x="922" y="392"/>
                  <a:pt x="908" y="352"/>
                </a:cubicBezTo>
                <a:cubicBezTo>
                  <a:pt x="927" y="297"/>
                  <a:pt x="911" y="256"/>
                  <a:pt x="856" y="239"/>
                </a:cubicBezTo>
                <a:cubicBezTo>
                  <a:pt x="824" y="207"/>
                  <a:pt x="796" y="169"/>
                  <a:pt x="768" y="134"/>
                </a:cubicBezTo>
                <a:cubicBezTo>
                  <a:pt x="700" y="50"/>
                  <a:pt x="797" y="164"/>
                  <a:pt x="742" y="81"/>
                </a:cubicBezTo>
                <a:cubicBezTo>
                  <a:pt x="724" y="53"/>
                  <a:pt x="694" y="39"/>
                  <a:pt x="664" y="29"/>
                </a:cubicBezTo>
                <a:cubicBezTo>
                  <a:pt x="637" y="4"/>
                  <a:pt x="619" y="0"/>
                  <a:pt x="585" y="12"/>
                </a:cubicBezTo>
                <a:cubicBezTo>
                  <a:pt x="455" y="139"/>
                  <a:pt x="435" y="108"/>
                  <a:pt x="219" y="116"/>
                </a:cubicBezTo>
                <a:cubicBezTo>
                  <a:pt x="208" y="127"/>
                  <a:pt x="195" y="145"/>
                  <a:pt x="175" y="143"/>
                </a:cubicBezTo>
                <a:cubicBezTo>
                  <a:pt x="117" y="136"/>
                  <a:pt x="59" y="90"/>
                  <a:pt x="0" y="90"/>
                </a:cubicBez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55" name="Freeform 39"/>
          <p:cNvSpPr/>
          <p:nvPr/>
        </p:nvSpPr>
        <p:spPr>
          <a:xfrm>
            <a:off x="3352800" y="3621088"/>
            <a:ext cx="460375" cy="693737"/>
          </a:xfrm>
          <a:custGeom>
            <a:avLst/>
            <a:gdLst>
              <a:gd name="txL" fmla="*/ 0 w 290"/>
              <a:gd name="txT" fmla="*/ 0 h 437"/>
              <a:gd name="txR" fmla="*/ 290 w 290"/>
              <a:gd name="txB" fmla="*/ 437 h 437"/>
            </a:gdLst>
            <a:ahLst/>
            <a:cxnLst>
              <a:cxn ang="0">
                <a:pos x="352821826" y="1101306783"/>
              </a:cxn>
              <a:cxn ang="0">
                <a:pos x="461187804" y="1035782786"/>
              </a:cxn>
              <a:cxn ang="0">
                <a:pos x="594756823" y="990420019"/>
              </a:cxn>
              <a:cxn ang="0">
                <a:pos x="682963048" y="882054202"/>
              </a:cxn>
              <a:cxn ang="0">
                <a:pos x="725804893" y="748485062"/>
              </a:cxn>
              <a:cxn ang="0">
                <a:pos x="594756823" y="463708485"/>
              </a:cxn>
              <a:cxn ang="0">
                <a:pos x="395663670" y="375502211"/>
              </a:cxn>
              <a:cxn ang="0">
                <a:pos x="110886878" y="176410811"/>
              </a:cxn>
              <a:cxn ang="0">
                <a:pos x="88206250" y="110886814"/>
              </a:cxn>
              <a:cxn ang="0">
                <a:pos x="0" y="0"/>
              </a:cxn>
            </a:cxnLst>
            <a:rect l="txL" t="txT" r="txR" b="txB"/>
            <a:pathLst>
              <a:path w="290" h="437">
                <a:moveTo>
                  <a:pt x="140" y="437"/>
                </a:moveTo>
                <a:cubicBezTo>
                  <a:pt x="164" y="411"/>
                  <a:pt x="148" y="422"/>
                  <a:pt x="183" y="411"/>
                </a:cubicBezTo>
                <a:cubicBezTo>
                  <a:pt x="201" y="405"/>
                  <a:pt x="236" y="393"/>
                  <a:pt x="236" y="393"/>
                </a:cubicBezTo>
                <a:cubicBezTo>
                  <a:pt x="246" y="378"/>
                  <a:pt x="262" y="366"/>
                  <a:pt x="271" y="350"/>
                </a:cubicBezTo>
                <a:cubicBezTo>
                  <a:pt x="280" y="334"/>
                  <a:pt x="282" y="315"/>
                  <a:pt x="288" y="297"/>
                </a:cubicBezTo>
                <a:cubicBezTo>
                  <a:pt x="279" y="245"/>
                  <a:pt x="290" y="201"/>
                  <a:pt x="236" y="184"/>
                </a:cubicBezTo>
                <a:cubicBezTo>
                  <a:pt x="212" y="160"/>
                  <a:pt x="190" y="158"/>
                  <a:pt x="157" y="149"/>
                </a:cubicBezTo>
                <a:cubicBezTo>
                  <a:pt x="123" y="113"/>
                  <a:pt x="78" y="106"/>
                  <a:pt x="44" y="70"/>
                </a:cubicBezTo>
                <a:cubicBezTo>
                  <a:pt x="41" y="61"/>
                  <a:pt x="40" y="52"/>
                  <a:pt x="35" y="44"/>
                </a:cubicBezTo>
                <a:cubicBezTo>
                  <a:pt x="24" y="27"/>
                  <a:pt x="0" y="22"/>
                  <a:pt x="0" y="0"/>
                </a:cubicBez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56" name="Text Box 40"/>
          <p:cNvSpPr txBox="1">
            <a:spLocks noChangeArrowheads="1"/>
          </p:cNvSpPr>
          <p:nvPr/>
        </p:nvSpPr>
        <p:spPr bwMode="auto">
          <a:xfrm>
            <a:off x="6743700" y="6078538"/>
            <a:ext cx="331311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大多自北向南流</a:t>
            </a:r>
          </a:p>
        </p:txBody>
      </p:sp>
      <p:sp>
        <p:nvSpPr>
          <p:cNvPr id="86057" name="Freeform 41"/>
          <p:cNvSpPr/>
          <p:nvPr/>
        </p:nvSpPr>
        <p:spPr>
          <a:xfrm>
            <a:off x="6759575" y="995363"/>
            <a:ext cx="774700" cy="2300287"/>
          </a:xfrm>
          <a:custGeom>
            <a:avLst/>
            <a:gdLst>
              <a:gd name="txL" fmla="*/ 0 w 488"/>
              <a:gd name="txT" fmla="*/ 0 h 1449"/>
              <a:gd name="txR" fmla="*/ 488 w 488"/>
              <a:gd name="txB" fmla="*/ 1449 h 1449"/>
            </a:gdLst>
            <a:ahLst/>
            <a:cxnLst>
              <a:cxn ang="0">
                <a:pos x="1098788247" y="0"/>
              </a:cxn>
              <a:cxn ang="0">
                <a:pos x="1229836339" y="241934965"/>
              </a:cxn>
              <a:cxn ang="0">
                <a:pos x="1209675094" y="879533647"/>
              </a:cxn>
              <a:cxn ang="0">
                <a:pos x="1053425446" y="1186992539"/>
              </a:cxn>
              <a:cxn ang="0">
                <a:pos x="834172701" y="1363403379"/>
              </a:cxn>
              <a:cxn ang="0">
                <a:pos x="768648456" y="1582657645"/>
              </a:cxn>
              <a:cxn ang="0">
                <a:pos x="549394124" y="1628020432"/>
              </a:cxn>
              <a:cxn ang="0">
                <a:pos x="483870077" y="1759068881"/>
              </a:cxn>
              <a:cxn ang="0">
                <a:pos x="438507276" y="2046366534"/>
              </a:cxn>
              <a:cxn ang="0">
                <a:pos x="241935039" y="2134571160"/>
              </a:cxn>
              <a:cxn ang="0">
                <a:pos x="131048142" y="2147483647"/>
              </a:cxn>
              <a:cxn ang="0">
                <a:pos x="108367535" y="2147483647"/>
              </a:cxn>
              <a:cxn ang="0">
                <a:pos x="153730336" y="2147483647"/>
              </a:cxn>
              <a:cxn ang="0">
                <a:pos x="131048142" y="2147483647"/>
              </a:cxn>
              <a:cxn ang="0">
                <a:pos x="131048142" y="2147483647"/>
              </a:cxn>
              <a:cxn ang="0">
                <a:pos x="196572188" y="2147483647"/>
              </a:cxn>
              <a:cxn ang="0">
                <a:pos x="85685316" y="2147483647"/>
              </a:cxn>
              <a:cxn ang="0">
                <a:pos x="0" y="2147483647"/>
              </a:cxn>
            </a:cxnLst>
            <a:rect l="txL" t="txT" r="txR" b="txB"/>
            <a:pathLst>
              <a:path w="488" h="1449">
                <a:moveTo>
                  <a:pt x="436" y="0"/>
                </a:moveTo>
                <a:cubicBezTo>
                  <a:pt x="462" y="40"/>
                  <a:pt x="473" y="48"/>
                  <a:pt x="488" y="96"/>
                </a:cubicBezTo>
                <a:cubicBezTo>
                  <a:pt x="479" y="209"/>
                  <a:pt x="472" y="226"/>
                  <a:pt x="480" y="349"/>
                </a:cubicBezTo>
                <a:cubicBezTo>
                  <a:pt x="472" y="401"/>
                  <a:pt x="474" y="454"/>
                  <a:pt x="418" y="471"/>
                </a:cubicBezTo>
                <a:cubicBezTo>
                  <a:pt x="393" y="497"/>
                  <a:pt x="362" y="521"/>
                  <a:pt x="331" y="541"/>
                </a:cubicBezTo>
                <a:cubicBezTo>
                  <a:pt x="321" y="570"/>
                  <a:pt x="315" y="599"/>
                  <a:pt x="305" y="628"/>
                </a:cubicBezTo>
                <a:cubicBezTo>
                  <a:pt x="262" y="620"/>
                  <a:pt x="248" y="614"/>
                  <a:pt x="218" y="646"/>
                </a:cubicBezTo>
                <a:cubicBezTo>
                  <a:pt x="212" y="664"/>
                  <a:pt x="196" y="679"/>
                  <a:pt x="192" y="698"/>
                </a:cubicBezTo>
                <a:cubicBezTo>
                  <a:pt x="183" y="735"/>
                  <a:pt x="198" y="782"/>
                  <a:pt x="174" y="812"/>
                </a:cubicBezTo>
                <a:cubicBezTo>
                  <a:pt x="156" y="834"/>
                  <a:pt x="96" y="847"/>
                  <a:pt x="96" y="847"/>
                </a:cubicBezTo>
                <a:cubicBezTo>
                  <a:pt x="75" y="867"/>
                  <a:pt x="72" y="887"/>
                  <a:pt x="52" y="908"/>
                </a:cubicBezTo>
                <a:cubicBezTo>
                  <a:pt x="49" y="917"/>
                  <a:pt x="42" y="925"/>
                  <a:pt x="43" y="934"/>
                </a:cubicBezTo>
                <a:cubicBezTo>
                  <a:pt x="45" y="952"/>
                  <a:pt x="61" y="986"/>
                  <a:pt x="61" y="986"/>
                </a:cubicBezTo>
                <a:cubicBezTo>
                  <a:pt x="58" y="1033"/>
                  <a:pt x="57" y="1079"/>
                  <a:pt x="52" y="1126"/>
                </a:cubicBezTo>
                <a:cubicBezTo>
                  <a:pt x="49" y="1152"/>
                  <a:pt x="32" y="1179"/>
                  <a:pt x="52" y="1204"/>
                </a:cubicBezTo>
                <a:cubicBezTo>
                  <a:pt x="58" y="1211"/>
                  <a:pt x="69" y="1210"/>
                  <a:pt x="78" y="1213"/>
                </a:cubicBezTo>
                <a:cubicBezTo>
                  <a:pt x="128" y="1263"/>
                  <a:pt x="68" y="1303"/>
                  <a:pt x="34" y="1335"/>
                </a:cubicBezTo>
                <a:cubicBezTo>
                  <a:pt x="25" y="1364"/>
                  <a:pt x="0" y="1415"/>
                  <a:pt x="0" y="1449"/>
                </a:cubicBez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58" name="Freeform 42"/>
          <p:cNvSpPr/>
          <p:nvPr/>
        </p:nvSpPr>
        <p:spPr>
          <a:xfrm>
            <a:off x="7164388" y="1189038"/>
            <a:ext cx="481012" cy="2190750"/>
          </a:xfrm>
          <a:custGeom>
            <a:avLst/>
            <a:gdLst>
              <a:gd name="txL" fmla="*/ 0 w 303"/>
              <a:gd name="txT" fmla="*/ 0 h 1380"/>
              <a:gd name="txR" fmla="*/ 303 w 303"/>
              <a:gd name="txB" fmla="*/ 1380 h 1380"/>
            </a:gdLst>
            <a:ahLst/>
            <a:cxnLst>
              <a:cxn ang="0">
                <a:pos x="652718932" y="0"/>
              </a:cxn>
              <a:cxn ang="0">
                <a:pos x="720763846" y="418345988"/>
              </a:cxn>
              <a:cxn ang="0">
                <a:pos x="698081679" y="859374168"/>
              </a:cxn>
              <a:cxn ang="0">
                <a:pos x="675401099" y="924896620"/>
              </a:cxn>
              <a:cxn ang="0">
                <a:pos x="763605647" y="1320561805"/>
              </a:cxn>
              <a:cxn ang="0">
                <a:pos x="567033743" y="1386085844"/>
              </a:cxn>
              <a:cxn ang="0">
                <a:pos x="478829195" y="1670864590"/>
              </a:cxn>
              <a:cxn ang="0">
                <a:pos x="410784182" y="2111890984"/>
              </a:cxn>
              <a:cxn ang="0">
                <a:pos x="390622961" y="2147483647"/>
              </a:cxn>
              <a:cxn ang="0">
                <a:pos x="214212278" y="2147483647"/>
              </a:cxn>
              <a:cxn ang="0">
                <a:pos x="126007680" y="2147483647"/>
              </a:cxn>
              <a:cxn ang="0">
                <a:pos x="37801508" y="2147483647"/>
              </a:cxn>
              <a:cxn ang="0">
                <a:pos x="83164267" y="2147483647"/>
              </a:cxn>
              <a:cxn ang="0">
                <a:pos x="60483688" y="2147483647"/>
              </a:cxn>
              <a:cxn ang="0">
                <a:pos x="15120922" y="2147483647"/>
              </a:cxn>
            </a:cxnLst>
            <a:rect l="txL" t="txT" r="txR" b="txB"/>
            <a:pathLst>
              <a:path w="303" h="1380">
                <a:moveTo>
                  <a:pt x="259" y="0"/>
                </a:moveTo>
                <a:cubicBezTo>
                  <a:pt x="289" y="89"/>
                  <a:pt x="276" y="34"/>
                  <a:pt x="286" y="166"/>
                </a:cubicBezTo>
                <a:cubicBezTo>
                  <a:pt x="283" y="224"/>
                  <a:pt x="282" y="283"/>
                  <a:pt x="277" y="341"/>
                </a:cubicBezTo>
                <a:cubicBezTo>
                  <a:pt x="276" y="350"/>
                  <a:pt x="267" y="358"/>
                  <a:pt x="268" y="367"/>
                </a:cubicBezTo>
                <a:cubicBezTo>
                  <a:pt x="271" y="409"/>
                  <a:pt x="288" y="481"/>
                  <a:pt x="303" y="524"/>
                </a:cubicBezTo>
                <a:cubicBezTo>
                  <a:pt x="277" y="533"/>
                  <a:pt x="251" y="541"/>
                  <a:pt x="225" y="550"/>
                </a:cubicBezTo>
                <a:cubicBezTo>
                  <a:pt x="193" y="581"/>
                  <a:pt x="203" y="622"/>
                  <a:pt x="190" y="663"/>
                </a:cubicBezTo>
                <a:cubicBezTo>
                  <a:pt x="184" y="723"/>
                  <a:pt x="183" y="781"/>
                  <a:pt x="163" y="838"/>
                </a:cubicBezTo>
                <a:cubicBezTo>
                  <a:pt x="160" y="870"/>
                  <a:pt x="174" y="908"/>
                  <a:pt x="155" y="934"/>
                </a:cubicBezTo>
                <a:cubicBezTo>
                  <a:pt x="141" y="953"/>
                  <a:pt x="108" y="936"/>
                  <a:pt x="85" y="943"/>
                </a:cubicBezTo>
                <a:cubicBezTo>
                  <a:pt x="81" y="944"/>
                  <a:pt x="52" y="976"/>
                  <a:pt x="50" y="978"/>
                </a:cubicBezTo>
                <a:cubicBezTo>
                  <a:pt x="40" y="1007"/>
                  <a:pt x="37" y="1026"/>
                  <a:pt x="15" y="1047"/>
                </a:cubicBezTo>
                <a:cubicBezTo>
                  <a:pt x="0" y="1091"/>
                  <a:pt x="18" y="1075"/>
                  <a:pt x="33" y="1117"/>
                </a:cubicBezTo>
                <a:cubicBezTo>
                  <a:pt x="30" y="1158"/>
                  <a:pt x="30" y="1199"/>
                  <a:pt x="24" y="1239"/>
                </a:cubicBezTo>
                <a:cubicBezTo>
                  <a:pt x="2" y="1380"/>
                  <a:pt x="6" y="1225"/>
                  <a:pt x="6" y="1327"/>
                </a:cubicBez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59" name="Freeform 43"/>
          <p:cNvSpPr/>
          <p:nvPr/>
        </p:nvSpPr>
        <p:spPr>
          <a:xfrm>
            <a:off x="7354888" y="2671763"/>
            <a:ext cx="274637" cy="1163637"/>
          </a:xfrm>
          <a:custGeom>
            <a:avLst/>
            <a:gdLst>
              <a:gd name="txL" fmla="*/ 0 w 173"/>
              <a:gd name="txT" fmla="*/ 0 h 733"/>
              <a:gd name="txR" fmla="*/ 173 w 173"/>
              <a:gd name="txB" fmla="*/ 733 h 733"/>
            </a:gdLst>
            <a:ahLst/>
            <a:cxnLst>
              <a:cxn ang="0">
                <a:pos x="241934573" y="0"/>
              </a:cxn>
              <a:cxn ang="0">
                <a:pos x="108365739" y="418345817"/>
              </a:cxn>
              <a:cxn ang="0">
                <a:pos x="22680569" y="594756620"/>
              </a:cxn>
              <a:cxn ang="0">
                <a:pos x="153728453" y="879533464"/>
              </a:cxn>
              <a:cxn ang="0">
                <a:pos x="372982414" y="1252516304"/>
              </a:cxn>
              <a:cxn ang="0">
                <a:pos x="350300263" y="1847273122"/>
              </a:cxn>
            </a:cxnLst>
            <a:rect l="txL" t="txT" r="txR" b="txB"/>
            <a:pathLst>
              <a:path w="173" h="733">
                <a:moveTo>
                  <a:pt x="96" y="0"/>
                </a:moveTo>
                <a:cubicBezTo>
                  <a:pt x="85" y="165"/>
                  <a:pt x="111" y="98"/>
                  <a:pt x="43" y="166"/>
                </a:cubicBezTo>
                <a:cubicBezTo>
                  <a:pt x="34" y="196"/>
                  <a:pt x="18" y="206"/>
                  <a:pt x="9" y="236"/>
                </a:cubicBezTo>
                <a:cubicBezTo>
                  <a:pt x="16" y="312"/>
                  <a:pt x="0" y="328"/>
                  <a:pt x="61" y="349"/>
                </a:cubicBezTo>
                <a:cubicBezTo>
                  <a:pt x="107" y="398"/>
                  <a:pt x="81" y="477"/>
                  <a:pt x="148" y="497"/>
                </a:cubicBezTo>
                <a:cubicBezTo>
                  <a:pt x="153" y="564"/>
                  <a:pt x="173" y="668"/>
                  <a:pt x="139" y="733"/>
                </a:cubicBez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60" name="Freeform 44"/>
          <p:cNvSpPr/>
          <p:nvPr/>
        </p:nvSpPr>
        <p:spPr>
          <a:xfrm>
            <a:off x="7548563" y="995363"/>
            <a:ext cx="984250" cy="3643312"/>
          </a:xfrm>
          <a:custGeom>
            <a:avLst/>
            <a:gdLst>
              <a:gd name="txL" fmla="*/ 0 w 620"/>
              <a:gd name="txT" fmla="*/ 0 h 2295"/>
              <a:gd name="txR" fmla="*/ 620 w 620"/>
              <a:gd name="txB" fmla="*/ 2295 h 2295"/>
            </a:gdLst>
            <a:ahLst/>
            <a:cxnLst>
              <a:cxn ang="0">
                <a:pos x="0" y="0"/>
              </a:cxn>
              <a:cxn ang="0">
                <a:pos x="22682197" y="65524050"/>
              </a:cxn>
              <a:cxn ang="0">
                <a:pos x="65524062" y="110886862"/>
              </a:cxn>
              <a:cxn ang="0">
                <a:pos x="153728727" y="418345901"/>
              </a:cxn>
              <a:cxn ang="0">
                <a:pos x="199091521" y="924896426"/>
              </a:cxn>
              <a:cxn ang="0">
                <a:pos x="372983077" y="1539814205"/>
              </a:cxn>
              <a:cxn ang="0">
                <a:pos x="352821835" y="2111890543"/>
              </a:cxn>
              <a:cxn ang="0">
                <a:pos x="461187817" y="2147483647"/>
              </a:cxn>
              <a:cxn ang="0">
                <a:pos x="549394045" y="2147483647"/>
              </a:cxn>
              <a:cxn ang="0">
                <a:pos x="352821835" y="2147483647"/>
              </a:cxn>
              <a:cxn ang="0">
                <a:pos x="241935004" y="2147483647"/>
              </a:cxn>
              <a:cxn ang="0">
                <a:pos x="748487104" y="2147483647"/>
              </a:cxn>
              <a:cxn ang="0">
                <a:pos x="703124309" y="2147483647"/>
              </a:cxn>
              <a:cxn ang="0">
                <a:pos x="572074648" y="2147483647"/>
              </a:cxn>
              <a:cxn ang="0">
                <a:pos x="549394045" y="2147483647"/>
              </a:cxn>
              <a:cxn ang="0">
                <a:pos x="725804913" y="2147483647"/>
              </a:cxn>
              <a:cxn ang="0">
                <a:pos x="902215979" y="2147483647"/>
              </a:cxn>
              <a:cxn ang="0">
                <a:pos x="1166831487" y="2147483647"/>
              </a:cxn>
              <a:cxn ang="0">
                <a:pos x="1297881148" y="2147483647"/>
              </a:cxn>
              <a:cxn ang="0">
                <a:pos x="1363405185" y="2147483647"/>
              </a:cxn>
              <a:cxn ang="0">
                <a:pos x="1517133862" y="2147483647"/>
              </a:cxn>
              <a:cxn ang="0">
                <a:pos x="1494453258" y="2147483647"/>
              </a:cxn>
              <a:cxn ang="0">
                <a:pos x="1428929222" y="2147483647"/>
              </a:cxn>
              <a:cxn ang="0">
                <a:pos x="1539816053" y="2147483647"/>
              </a:cxn>
              <a:cxn ang="0">
                <a:pos x="1562496657" y="2147483647"/>
              </a:cxn>
              <a:cxn ang="0">
                <a:pos x="1451609825" y="2147483647"/>
              </a:cxn>
              <a:cxn ang="0">
                <a:pos x="1386085789" y="2147483647"/>
              </a:cxn>
              <a:cxn ang="0">
                <a:pos x="1186992729" y="2147483647"/>
              </a:cxn>
              <a:cxn ang="0">
                <a:pos x="1320561752" y="2147483647"/>
              </a:cxn>
              <a:cxn ang="0">
                <a:pos x="1428929222" y="2147483647"/>
              </a:cxn>
              <a:cxn ang="0">
                <a:pos x="1494453258" y="2147483647"/>
              </a:cxn>
              <a:cxn ang="0">
                <a:pos x="1517133862" y="2147483647"/>
              </a:cxn>
            </a:cxnLst>
            <a:rect l="txL" t="txT" r="txR" b="txB"/>
            <a:pathLst>
              <a:path w="620" h="2295">
                <a:moveTo>
                  <a:pt x="0" y="0"/>
                </a:moveTo>
                <a:cubicBezTo>
                  <a:pt x="3" y="9"/>
                  <a:pt x="4" y="18"/>
                  <a:pt x="9" y="26"/>
                </a:cubicBezTo>
                <a:cubicBezTo>
                  <a:pt x="13" y="33"/>
                  <a:pt x="23" y="36"/>
                  <a:pt x="26" y="44"/>
                </a:cubicBezTo>
                <a:cubicBezTo>
                  <a:pt x="42" y="81"/>
                  <a:pt x="48" y="127"/>
                  <a:pt x="61" y="166"/>
                </a:cubicBezTo>
                <a:cubicBezTo>
                  <a:pt x="80" y="443"/>
                  <a:pt x="60" y="188"/>
                  <a:pt x="79" y="367"/>
                </a:cubicBezTo>
                <a:cubicBezTo>
                  <a:pt x="93" y="500"/>
                  <a:pt x="71" y="530"/>
                  <a:pt x="148" y="611"/>
                </a:cubicBezTo>
                <a:cubicBezTo>
                  <a:pt x="146" y="644"/>
                  <a:pt x="121" y="790"/>
                  <a:pt x="140" y="838"/>
                </a:cubicBezTo>
                <a:cubicBezTo>
                  <a:pt x="147" y="855"/>
                  <a:pt x="170" y="860"/>
                  <a:pt x="183" y="873"/>
                </a:cubicBezTo>
                <a:cubicBezTo>
                  <a:pt x="204" y="933"/>
                  <a:pt x="188" y="912"/>
                  <a:pt x="218" y="943"/>
                </a:cubicBezTo>
                <a:cubicBezTo>
                  <a:pt x="158" y="982"/>
                  <a:pt x="186" y="970"/>
                  <a:pt x="140" y="986"/>
                </a:cubicBezTo>
                <a:cubicBezTo>
                  <a:pt x="118" y="1008"/>
                  <a:pt x="106" y="1027"/>
                  <a:pt x="96" y="1056"/>
                </a:cubicBezTo>
                <a:cubicBezTo>
                  <a:pt x="120" y="1151"/>
                  <a:pt x="218" y="1137"/>
                  <a:pt x="297" y="1143"/>
                </a:cubicBezTo>
                <a:cubicBezTo>
                  <a:pt x="291" y="1152"/>
                  <a:pt x="288" y="1163"/>
                  <a:pt x="279" y="1169"/>
                </a:cubicBezTo>
                <a:cubicBezTo>
                  <a:pt x="263" y="1179"/>
                  <a:pt x="227" y="1187"/>
                  <a:pt x="227" y="1187"/>
                </a:cubicBezTo>
                <a:cubicBezTo>
                  <a:pt x="226" y="1194"/>
                  <a:pt x="200" y="1301"/>
                  <a:pt x="218" y="1309"/>
                </a:cubicBezTo>
                <a:cubicBezTo>
                  <a:pt x="240" y="1319"/>
                  <a:pt x="265" y="1315"/>
                  <a:pt x="288" y="1318"/>
                </a:cubicBezTo>
                <a:cubicBezTo>
                  <a:pt x="328" y="1332"/>
                  <a:pt x="316" y="1349"/>
                  <a:pt x="358" y="1335"/>
                </a:cubicBezTo>
                <a:cubicBezTo>
                  <a:pt x="388" y="1290"/>
                  <a:pt x="412" y="1300"/>
                  <a:pt x="463" y="1309"/>
                </a:cubicBezTo>
                <a:cubicBezTo>
                  <a:pt x="471" y="1355"/>
                  <a:pt x="481" y="1415"/>
                  <a:pt x="515" y="1449"/>
                </a:cubicBezTo>
                <a:cubicBezTo>
                  <a:pt x="523" y="1473"/>
                  <a:pt x="528" y="1506"/>
                  <a:pt x="541" y="1527"/>
                </a:cubicBezTo>
                <a:cubicBezTo>
                  <a:pt x="561" y="1560"/>
                  <a:pt x="589" y="1585"/>
                  <a:pt x="602" y="1623"/>
                </a:cubicBezTo>
                <a:cubicBezTo>
                  <a:pt x="599" y="1632"/>
                  <a:pt x="599" y="1643"/>
                  <a:pt x="593" y="1649"/>
                </a:cubicBezTo>
                <a:cubicBezTo>
                  <a:pt x="587" y="1655"/>
                  <a:pt x="571" y="1650"/>
                  <a:pt x="567" y="1658"/>
                </a:cubicBezTo>
                <a:cubicBezTo>
                  <a:pt x="558" y="1677"/>
                  <a:pt x="601" y="1709"/>
                  <a:pt x="611" y="1719"/>
                </a:cubicBezTo>
                <a:cubicBezTo>
                  <a:pt x="614" y="1728"/>
                  <a:pt x="620" y="1736"/>
                  <a:pt x="620" y="1745"/>
                </a:cubicBezTo>
                <a:cubicBezTo>
                  <a:pt x="620" y="1771"/>
                  <a:pt x="606" y="1966"/>
                  <a:pt x="576" y="1990"/>
                </a:cubicBezTo>
                <a:cubicBezTo>
                  <a:pt x="569" y="1996"/>
                  <a:pt x="559" y="1996"/>
                  <a:pt x="550" y="1999"/>
                </a:cubicBezTo>
                <a:cubicBezTo>
                  <a:pt x="538" y="2035"/>
                  <a:pt x="503" y="2056"/>
                  <a:pt x="471" y="2077"/>
                </a:cubicBezTo>
                <a:cubicBezTo>
                  <a:pt x="480" y="2144"/>
                  <a:pt x="478" y="2165"/>
                  <a:pt x="524" y="2208"/>
                </a:cubicBezTo>
                <a:cubicBezTo>
                  <a:pt x="531" y="2230"/>
                  <a:pt x="548" y="2263"/>
                  <a:pt x="567" y="2278"/>
                </a:cubicBezTo>
                <a:cubicBezTo>
                  <a:pt x="574" y="2284"/>
                  <a:pt x="585" y="2283"/>
                  <a:pt x="593" y="2287"/>
                </a:cubicBezTo>
                <a:cubicBezTo>
                  <a:pt x="597" y="2289"/>
                  <a:pt x="599" y="2292"/>
                  <a:pt x="602" y="2295"/>
                </a:cubicBez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61" name="Freeform 45"/>
          <p:cNvSpPr/>
          <p:nvPr/>
        </p:nvSpPr>
        <p:spPr>
          <a:xfrm>
            <a:off x="7761288" y="1036638"/>
            <a:ext cx="895350" cy="1722437"/>
          </a:xfrm>
          <a:custGeom>
            <a:avLst/>
            <a:gdLst>
              <a:gd name="txL" fmla="*/ 0 w 564"/>
              <a:gd name="txT" fmla="*/ 0 h 1085"/>
              <a:gd name="txR" fmla="*/ 564 w 564"/>
              <a:gd name="txB" fmla="*/ 1085 h 1085"/>
            </a:gdLst>
            <a:ahLst/>
            <a:cxnLst>
              <a:cxn ang="0">
                <a:pos x="57962800" y="0"/>
              </a:cxn>
              <a:cxn ang="0">
                <a:pos x="146169049" y="241934920"/>
              </a:cxn>
              <a:cxn ang="0">
                <a:pos x="35282185" y="572074450"/>
              </a:cxn>
              <a:cxn ang="0">
                <a:pos x="35282185" y="814009271"/>
              </a:cxn>
              <a:cxn ang="0">
                <a:pos x="80644990" y="945057497"/>
              </a:cxn>
              <a:cxn ang="0">
                <a:pos x="234373735" y="1363403125"/>
              </a:cxn>
              <a:cxn ang="0">
                <a:pos x="388103994" y="1605337946"/>
              </a:cxn>
              <a:cxn ang="0">
                <a:pos x="476308730" y="1738907319"/>
              </a:cxn>
              <a:cxn ang="0">
                <a:pos x="587195557" y="1827111929"/>
              </a:cxn>
              <a:cxn ang="0">
                <a:pos x="894654685" y="2147483647"/>
              </a:cxn>
              <a:cxn ang="0">
                <a:pos x="1048384943" y="2147483647"/>
              </a:cxn>
              <a:cxn ang="0">
                <a:pos x="1202113614" y="2147483647"/>
              </a:cxn>
              <a:cxn ang="0">
                <a:pos x="1333163270" y="2147483647"/>
              </a:cxn>
              <a:cxn ang="0">
                <a:pos x="1378526063" y="2147483647"/>
              </a:cxn>
              <a:cxn ang="0">
                <a:pos x="1421367907" y="2147483647"/>
              </a:cxn>
            </a:cxnLst>
            <a:rect l="txL" t="txT" r="txR" b="txB"/>
            <a:pathLst>
              <a:path w="564" h="1085">
                <a:moveTo>
                  <a:pt x="23" y="0"/>
                </a:moveTo>
                <a:cubicBezTo>
                  <a:pt x="31" y="39"/>
                  <a:pt x="46" y="60"/>
                  <a:pt x="58" y="96"/>
                </a:cubicBezTo>
                <a:cubicBezTo>
                  <a:pt x="51" y="145"/>
                  <a:pt x="51" y="192"/>
                  <a:pt x="14" y="227"/>
                </a:cubicBezTo>
                <a:cubicBezTo>
                  <a:pt x="1" y="270"/>
                  <a:pt x="0" y="259"/>
                  <a:pt x="14" y="323"/>
                </a:cubicBezTo>
                <a:cubicBezTo>
                  <a:pt x="18" y="341"/>
                  <a:pt x="32" y="375"/>
                  <a:pt x="32" y="375"/>
                </a:cubicBezTo>
                <a:cubicBezTo>
                  <a:pt x="39" y="450"/>
                  <a:pt x="30" y="500"/>
                  <a:pt x="93" y="541"/>
                </a:cubicBezTo>
                <a:cubicBezTo>
                  <a:pt x="106" y="577"/>
                  <a:pt x="132" y="604"/>
                  <a:pt x="154" y="637"/>
                </a:cubicBezTo>
                <a:cubicBezTo>
                  <a:pt x="155" y="638"/>
                  <a:pt x="188" y="689"/>
                  <a:pt x="189" y="690"/>
                </a:cubicBezTo>
                <a:cubicBezTo>
                  <a:pt x="222" y="712"/>
                  <a:pt x="208" y="700"/>
                  <a:pt x="233" y="725"/>
                </a:cubicBezTo>
                <a:cubicBezTo>
                  <a:pt x="256" y="798"/>
                  <a:pt x="302" y="846"/>
                  <a:pt x="355" y="899"/>
                </a:cubicBezTo>
                <a:cubicBezTo>
                  <a:pt x="377" y="921"/>
                  <a:pt x="391" y="948"/>
                  <a:pt x="416" y="969"/>
                </a:cubicBezTo>
                <a:cubicBezTo>
                  <a:pt x="426" y="978"/>
                  <a:pt x="466" y="1016"/>
                  <a:pt x="477" y="1021"/>
                </a:cubicBezTo>
                <a:cubicBezTo>
                  <a:pt x="493" y="1029"/>
                  <a:pt x="529" y="1039"/>
                  <a:pt x="529" y="1039"/>
                </a:cubicBezTo>
                <a:cubicBezTo>
                  <a:pt x="535" y="1045"/>
                  <a:pt x="543" y="1049"/>
                  <a:pt x="547" y="1056"/>
                </a:cubicBezTo>
                <a:cubicBezTo>
                  <a:pt x="564" y="1085"/>
                  <a:pt x="543" y="1082"/>
                  <a:pt x="564" y="1082"/>
                </a:cubicBez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62" name="AutoShape 46"/>
          <p:cNvSpPr/>
          <p:nvPr/>
        </p:nvSpPr>
        <p:spPr>
          <a:xfrm>
            <a:off x="2208213" y="5373688"/>
            <a:ext cx="792162" cy="3603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6063" name="AutoShape 47"/>
          <p:cNvSpPr/>
          <p:nvPr/>
        </p:nvSpPr>
        <p:spPr>
          <a:xfrm>
            <a:off x="6600825" y="5373688"/>
            <a:ext cx="792163" cy="3603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6064" name="Text Box 48"/>
          <p:cNvSpPr txBox="1">
            <a:spLocks noChangeArrowheads="1"/>
          </p:cNvSpPr>
          <p:nvPr/>
        </p:nvSpPr>
        <p:spPr bwMode="auto">
          <a:xfrm>
            <a:off x="5087938" y="260350"/>
            <a:ext cx="19446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地形地势</a:t>
            </a:r>
          </a:p>
        </p:txBody>
      </p:sp>
      <p:sp>
        <p:nvSpPr>
          <p:cNvPr id="86065" name="Text Box 49"/>
          <p:cNvSpPr txBox="1">
            <a:spLocks noChangeArrowheads="1"/>
          </p:cNvSpPr>
          <p:nvPr/>
        </p:nvSpPr>
        <p:spPr bwMode="auto">
          <a:xfrm>
            <a:off x="8040688" y="260350"/>
            <a:ext cx="19446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河流流向</a:t>
            </a:r>
          </a:p>
        </p:txBody>
      </p:sp>
      <p:sp>
        <p:nvSpPr>
          <p:cNvPr id="86066" name="AutoShape 50"/>
          <p:cNvSpPr/>
          <p:nvPr/>
        </p:nvSpPr>
        <p:spPr>
          <a:xfrm>
            <a:off x="7175500" y="404813"/>
            <a:ext cx="720725" cy="3603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8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8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8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6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6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6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6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6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6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6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6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  <p:bldP spid="86056" grpId="0" bldLvl="0" animBg="1"/>
      <p:bldP spid="86062" grpId="0" bldLvl="0" animBg="1"/>
      <p:bldP spid="86063" grpId="0" bldLvl="0" animBg="1"/>
      <p:bldP spid="86065" grpId="0" bldLvl="0" animBg="1"/>
      <p:bldP spid="8606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WordArt 3"/>
          <p:cNvSpPr>
            <a:spLocks noTextEdit="1"/>
          </p:cNvSpPr>
          <p:nvPr/>
        </p:nvSpPr>
        <p:spPr>
          <a:xfrm>
            <a:off x="1992313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自然环境与河流</a:t>
            </a:r>
          </a:p>
        </p:txBody>
      </p:sp>
      <p:pic>
        <p:nvPicPr>
          <p:cNvPr id="8195" name="Picture 5"/>
          <p:cNvPicPr>
            <a:picLocks noChangeAspect="1"/>
          </p:cNvPicPr>
          <p:nvPr/>
        </p:nvPicPr>
        <p:blipFill>
          <a:blip r:embed="rId2">
            <a:grayscl/>
            <a:lum bright="-20001" contrast="40000"/>
          </a:blip>
          <a:stretch>
            <a:fillRect/>
          </a:stretch>
        </p:blipFill>
        <p:spPr>
          <a:xfrm>
            <a:off x="2566988" y="1839913"/>
            <a:ext cx="3168650" cy="28130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6" name="Group 13"/>
          <p:cNvGrpSpPr/>
          <p:nvPr/>
        </p:nvGrpSpPr>
        <p:grpSpPr>
          <a:xfrm>
            <a:off x="6743700" y="2060575"/>
            <a:ext cx="2305050" cy="2649538"/>
            <a:chOff x="3152" y="981"/>
            <a:chExt cx="1452" cy="1669"/>
          </a:xfrm>
        </p:grpSpPr>
        <p:pic>
          <p:nvPicPr>
            <p:cNvPr id="8207" name="Picture 10"/>
            <p:cNvPicPr>
              <a:picLocks noChangeAspect="1"/>
            </p:cNvPicPr>
            <p:nvPr/>
          </p:nvPicPr>
          <p:blipFill>
            <a:blip r:embed="rId3"/>
            <a:srcRect r="62408"/>
            <a:stretch>
              <a:fillRect/>
            </a:stretch>
          </p:blipFill>
          <p:spPr>
            <a:xfrm>
              <a:off x="3152" y="981"/>
              <a:ext cx="1452" cy="166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7051" name="Text Box 11"/>
            <p:cNvSpPr txBox="1">
              <a:spLocks noChangeArrowheads="1"/>
            </p:cNvSpPr>
            <p:nvPr/>
          </p:nvSpPr>
          <p:spPr bwMode="auto">
            <a:xfrm>
              <a:off x="3969" y="1752"/>
              <a:ext cx="363" cy="27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just"/>
              <a:r>
                <a:rPr lang="en-US" altLang="zh-CN" sz="3200" b="1" dirty="0">
                  <a:solidFill>
                    <a:srgbClr val="CC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B</a:t>
              </a:r>
            </a:p>
          </p:txBody>
        </p:sp>
      </p:grp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3648075" y="2997200"/>
            <a:ext cx="47625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8" name="Text Box 15"/>
          <p:cNvSpPr txBox="1"/>
          <p:nvPr/>
        </p:nvSpPr>
        <p:spPr>
          <a:xfrm>
            <a:off x="1137425" y="1061720"/>
            <a:ext cx="902733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判断图示中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大洲部分和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岛屿的地势特征，并说出依据。</a:t>
            </a:r>
          </a:p>
        </p:txBody>
      </p:sp>
      <p:sp>
        <p:nvSpPr>
          <p:cNvPr id="87056" name="Text Box 16"/>
          <p:cNvSpPr txBox="1">
            <a:spLocks noChangeArrowheads="1"/>
          </p:cNvSpPr>
          <p:nvPr/>
        </p:nvSpPr>
        <p:spPr bwMode="auto">
          <a:xfrm>
            <a:off x="1992313" y="4797425"/>
            <a:ext cx="8135938" cy="15119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15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洲地势特征：           </a:t>
            </a:r>
            <a:r>
              <a:rPr kumimoji="0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岛地势特征：</a:t>
            </a:r>
          </a:p>
          <a:p>
            <a:pPr marR="0" defTabSz="914400">
              <a:spcBef>
                <a:spcPct val="15000"/>
              </a:spcBef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defTabSz="914400">
              <a:spcBef>
                <a:spcPct val="15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依据：                  依据： </a:t>
            </a:r>
          </a:p>
        </p:txBody>
      </p:sp>
      <p:sp>
        <p:nvSpPr>
          <p:cNvPr id="87057" name="Text Box 17"/>
          <p:cNvSpPr txBox="1">
            <a:spLocks noChangeArrowheads="1"/>
          </p:cNvSpPr>
          <p:nvPr/>
        </p:nvSpPr>
        <p:spPr bwMode="auto">
          <a:xfrm>
            <a:off x="3071813" y="5214938"/>
            <a:ext cx="30956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中部高，四周低。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071813" y="5805488"/>
            <a:ext cx="3095625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河流呈辐射状，由中部流向四周。</a:t>
            </a:r>
          </a:p>
        </p:txBody>
      </p:sp>
      <p:sp>
        <p:nvSpPr>
          <p:cNvPr id="87059" name="Text Box 19"/>
          <p:cNvSpPr txBox="1">
            <a:spLocks noChangeArrowheads="1"/>
          </p:cNvSpPr>
          <p:nvPr/>
        </p:nvSpPr>
        <p:spPr bwMode="auto">
          <a:xfrm>
            <a:off x="7177088" y="5229225"/>
            <a:ext cx="30956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西南高东北低</a:t>
            </a:r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7391400" y="5805488"/>
            <a:ext cx="3276600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河流大多自西南流向东北。</a:t>
            </a:r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5375275" y="319088"/>
            <a:ext cx="19446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地形地势</a:t>
            </a:r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8183563" y="333375"/>
            <a:ext cx="19446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河流流向</a:t>
            </a:r>
          </a:p>
        </p:txBody>
      </p:sp>
      <p:sp>
        <p:nvSpPr>
          <p:cNvPr id="8206" name="AutoShape 26"/>
          <p:cNvSpPr/>
          <p:nvPr/>
        </p:nvSpPr>
        <p:spPr>
          <a:xfrm>
            <a:off x="7391400" y="404813"/>
            <a:ext cx="720725" cy="3603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1990725" y="1638300"/>
            <a:ext cx="8229600" cy="45275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思考：请同学们在下图中用箭头标出河流流向</a:t>
            </a:r>
          </a:p>
        </p:txBody>
      </p:sp>
      <p:sp>
        <p:nvSpPr>
          <p:cNvPr id="9219" name="WordArt 4"/>
          <p:cNvSpPr>
            <a:spLocks noTextEdit="1"/>
          </p:cNvSpPr>
          <p:nvPr/>
        </p:nvSpPr>
        <p:spPr>
          <a:xfrm>
            <a:off x="1847850" y="331788"/>
            <a:ext cx="2879725" cy="504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7500" lnSpcReduction="10000"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自然环境与河流</a:t>
            </a: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5087938" y="260350"/>
            <a:ext cx="19446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地形地势</a:t>
            </a:r>
          </a:p>
        </p:txBody>
      </p:sp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8040688" y="260350"/>
            <a:ext cx="19446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河流流向</a:t>
            </a:r>
          </a:p>
        </p:txBody>
      </p:sp>
      <p:sp>
        <p:nvSpPr>
          <p:cNvPr id="9222" name="AutoShape 7"/>
          <p:cNvSpPr/>
          <p:nvPr/>
        </p:nvSpPr>
        <p:spPr>
          <a:xfrm>
            <a:off x="7175500" y="404813"/>
            <a:ext cx="720725" cy="3603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9223" name="Picture 8" descr="F93"/>
          <p:cNvPicPr>
            <a:picLocks noChangeAspect="1"/>
          </p:cNvPicPr>
          <p:nvPr/>
        </p:nvPicPr>
        <p:blipFill>
          <a:blip r:embed="rId2"/>
          <a:srcRect r="73700"/>
          <a:stretch>
            <a:fillRect/>
          </a:stretch>
        </p:blipFill>
        <p:spPr>
          <a:xfrm>
            <a:off x="4511675" y="2636838"/>
            <a:ext cx="3097213" cy="2371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7032625" y="3068638"/>
            <a:ext cx="64770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高</a:t>
            </a:r>
          </a:p>
        </p:txBody>
      </p:sp>
      <p:sp>
        <p:nvSpPr>
          <p:cNvPr id="113674" name="Text Box 10"/>
          <p:cNvSpPr txBox="1">
            <a:spLocks noChangeArrowheads="1"/>
          </p:cNvSpPr>
          <p:nvPr/>
        </p:nvSpPr>
        <p:spPr bwMode="auto">
          <a:xfrm>
            <a:off x="4367213" y="3716338"/>
            <a:ext cx="64770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低</a:t>
            </a:r>
          </a:p>
        </p:txBody>
      </p:sp>
      <p:sp>
        <p:nvSpPr>
          <p:cNvPr id="113676" name="Freeform 12"/>
          <p:cNvSpPr/>
          <p:nvPr/>
        </p:nvSpPr>
        <p:spPr>
          <a:xfrm>
            <a:off x="5016500" y="3098800"/>
            <a:ext cx="1157288" cy="1185863"/>
          </a:xfrm>
          <a:custGeom>
            <a:avLst/>
            <a:gdLst>
              <a:gd name="txL" fmla="*/ 0 w 729"/>
              <a:gd name="txT" fmla="*/ 0 h 747"/>
              <a:gd name="txR" fmla="*/ 729 w 729"/>
              <a:gd name="txB" fmla="*/ 747 h 747"/>
            </a:gdLst>
            <a:ahLst/>
            <a:cxnLst>
              <a:cxn ang="0">
                <a:pos x="0" y="68045044"/>
              </a:cxn>
              <a:cxn ang="0">
                <a:pos x="685482765" y="7561266"/>
              </a:cxn>
              <a:cxn ang="0">
                <a:pos x="1224796453" y="120967561"/>
              </a:cxn>
              <a:cxn ang="0">
                <a:pos x="1698586271" y="511592759"/>
              </a:cxn>
              <a:cxn ang="0">
                <a:pos x="1827115046" y="985382378"/>
              </a:cxn>
              <a:cxn ang="0">
                <a:pos x="1633061806" y="1393647729"/>
              </a:cxn>
              <a:cxn ang="0">
                <a:pos x="1126511144" y="1882558485"/>
              </a:cxn>
            </a:cxnLst>
            <a:rect l="txL" t="txT" r="txR" b="txB"/>
            <a:pathLst>
              <a:path w="729" h="747">
                <a:moveTo>
                  <a:pt x="0" y="27"/>
                </a:moveTo>
                <a:cubicBezTo>
                  <a:pt x="95" y="13"/>
                  <a:pt x="191" y="0"/>
                  <a:pt x="272" y="3"/>
                </a:cubicBezTo>
                <a:cubicBezTo>
                  <a:pt x="353" y="6"/>
                  <a:pt x="419" y="15"/>
                  <a:pt x="486" y="48"/>
                </a:cubicBezTo>
                <a:cubicBezTo>
                  <a:pt x="553" y="81"/>
                  <a:pt x="634" y="146"/>
                  <a:pt x="674" y="203"/>
                </a:cubicBezTo>
                <a:cubicBezTo>
                  <a:pt x="714" y="260"/>
                  <a:pt x="729" y="333"/>
                  <a:pt x="725" y="391"/>
                </a:cubicBezTo>
                <a:cubicBezTo>
                  <a:pt x="721" y="449"/>
                  <a:pt x="694" y="494"/>
                  <a:pt x="648" y="553"/>
                </a:cubicBezTo>
                <a:cubicBezTo>
                  <a:pt x="602" y="612"/>
                  <a:pt x="524" y="679"/>
                  <a:pt x="447" y="747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677" name="Freeform 13"/>
          <p:cNvSpPr/>
          <p:nvPr/>
        </p:nvSpPr>
        <p:spPr>
          <a:xfrm>
            <a:off x="4727575" y="3357563"/>
            <a:ext cx="2376488" cy="576262"/>
          </a:xfrm>
          <a:custGeom>
            <a:avLst/>
            <a:gdLst>
              <a:gd name="txL" fmla="*/ 0 w 1497"/>
              <a:gd name="txT" fmla="*/ 0 h 363"/>
              <a:gd name="txR" fmla="*/ 1497 w 1497"/>
              <a:gd name="txB" fmla="*/ 363 h 363"/>
            </a:gdLst>
            <a:ahLst/>
            <a:cxnLst>
              <a:cxn ang="0">
                <a:pos x="2147483647" y="0"/>
              </a:cxn>
              <a:cxn ang="0">
                <a:pos x="2147483647" y="113406151"/>
              </a:cxn>
              <a:cxn ang="0">
                <a:pos x="1716227795" y="226813889"/>
              </a:cxn>
              <a:cxn ang="0">
                <a:pos x="1370965238" y="342740937"/>
              </a:cxn>
              <a:cxn ang="0">
                <a:pos x="572076395" y="685481873"/>
              </a:cxn>
              <a:cxn ang="0">
                <a:pos x="0" y="914815220"/>
              </a:cxn>
            </a:cxnLst>
            <a:rect l="txL" t="txT" r="txR" b="txB"/>
            <a:pathLst>
              <a:path w="1497" h="363">
                <a:moveTo>
                  <a:pt x="1497" y="0"/>
                </a:moveTo>
                <a:cubicBezTo>
                  <a:pt x="1315" y="15"/>
                  <a:pt x="1134" y="30"/>
                  <a:pt x="998" y="45"/>
                </a:cubicBezTo>
                <a:cubicBezTo>
                  <a:pt x="862" y="60"/>
                  <a:pt x="757" y="75"/>
                  <a:pt x="681" y="90"/>
                </a:cubicBezTo>
                <a:cubicBezTo>
                  <a:pt x="605" y="105"/>
                  <a:pt x="620" y="106"/>
                  <a:pt x="544" y="136"/>
                </a:cubicBezTo>
                <a:cubicBezTo>
                  <a:pt x="468" y="166"/>
                  <a:pt x="318" y="234"/>
                  <a:pt x="227" y="272"/>
                </a:cubicBezTo>
                <a:cubicBezTo>
                  <a:pt x="136" y="310"/>
                  <a:pt x="68" y="336"/>
                  <a:pt x="0" y="363"/>
                </a:cubicBezTo>
              </a:path>
            </a:pathLst>
          </a:custGeom>
          <a:noFill/>
          <a:ln w="5715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7"/>
          <p:cNvGrpSpPr/>
          <p:nvPr/>
        </p:nvGrpSpPr>
        <p:grpSpPr>
          <a:xfrm>
            <a:off x="5499100" y="3357563"/>
            <a:ext cx="288925" cy="249237"/>
            <a:chOff x="2504" y="2115"/>
            <a:chExt cx="182" cy="157"/>
          </a:xfrm>
        </p:grpSpPr>
        <p:sp>
          <p:nvSpPr>
            <p:cNvPr id="9229" name="Line 15"/>
            <p:cNvSpPr/>
            <p:nvPr/>
          </p:nvSpPr>
          <p:spPr>
            <a:xfrm flipH="1">
              <a:off x="2517" y="2115"/>
              <a:ext cx="136" cy="136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30" name="Line 16"/>
            <p:cNvSpPr/>
            <p:nvPr/>
          </p:nvSpPr>
          <p:spPr>
            <a:xfrm>
              <a:off x="2504" y="2271"/>
              <a:ext cx="182" cy="1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3" grpId="0" bldLvl="0" animBg="1"/>
      <p:bldP spid="11367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/>
          </p:cNvSpPr>
          <p:nvPr>
            <p:ph idx="1"/>
          </p:nvPr>
        </p:nvSpPr>
        <p:spPr>
          <a:xfrm>
            <a:off x="948055" y="1368425"/>
            <a:ext cx="10515600" cy="4351338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湄公河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AB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河段流速有何不同？为什么？</a:t>
            </a:r>
          </a:p>
        </p:txBody>
      </p:sp>
      <p:sp>
        <p:nvSpPr>
          <p:cNvPr id="10243" name="WordArt 3"/>
          <p:cNvSpPr>
            <a:spLocks noTextEdit="1"/>
          </p:cNvSpPr>
          <p:nvPr/>
        </p:nvSpPr>
        <p:spPr>
          <a:xfrm>
            <a:off x="1992313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自然环境与河流</a:t>
            </a:r>
          </a:p>
        </p:txBody>
      </p:sp>
      <p:pic>
        <p:nvPicPr>
          <p:cNvPr id="88069" name="Picture 5" descr="东南亚地形 拷贝"/>
          <p:cNvPicPr>
            <a:picLocks noChangeAspect="1"/>
          </p:cNvPicPr>
          <p:nvPr/>
        </p:nvPicPr>
        <p:blipFill>
          <a:blip r:embed="rId2">
            <a:lum bright="-29999" contrast="48000"/>
          </a:blip>
          <a:srcRect l="801" t="945" r="62132" b="47673"/>
          <a:stretch>
            <a:fillRect/>
          </a:stretch>
        </p:blipFill>
        <p:spPr>
          <a:xfrm>
            <a:off x="2680653" y="2076133"/>
            <a:ext cx="3375025" cy="3887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74" name="Freeform 10"/>
          <p:cNvSpPr/>
          <p:nvPr/>
        </p:nvSpPr>
        <p:spPr>
          <a:xfrm>
            <a:off x="3876675" y="2076450"/>
            <a:ext cx="984250" cy="3643313"/>
          </a:xfrm>
          <a:custGeom>
            <a:avLst/>
            <a:gdLst>
              <a:gd name="txL" fmla="*/ 0 w 620"/>
              <a:gd name="txT" fmla="*/ 0 h 2295"/>
              <a:gd name="txR" fmla="*/ 620 w 620"/>
              <a:gd name="txB" fmla="*/ 2295 h 2295"/>
            </a:gdLst>
            <a:ahLst/>
            <a:cxnLst>
              <a:cxn ang="0">
                <a:pos x="0" y="0"/>
              </a:cxn>
              <a:cxn ang="0">
                <a:pos x="22682197" y="65524068"/>
              </a:cxn>
              <a:cxn ang="0">
                <a:pos x="65524062" y="110886893"/>
              </a:cxn>
              <a:cxn ang="0">
                <a:pos x="153728727" y="418346015"/>
              </a:cxn>
              <a:cxn ang="0">
                <a:pos x="199091521" y="924898268"/>
              </a:cxn>
              <a:cxn ang="0">
                <a:pos x="372983077" y="1539816215"/>
              </a:cxn>
              <a:cxn ang="0">
                <a:pos x="352821835" y="2111891122"/>
              </a:cxn>
              <a:cxn ang="0">
                <a:pos x="461187817" y="2147483647"/>
              </a:cxn>
              <a:cxn ang="0">
                <a:pos x="549394045" y="2147483647"/>
              </a:cxn>
              <a:cxn ang="0">
                <a:pos x="352821835" y="2147483647"/>
              </a:cxn>
              <a:cxn ang="0">
                <a:pos x="241935004" y="2147483647"/>
              </a:cxn>
              <a:cxn ang="0">
                <a:pos x="748487104" y="2147483647"/>
              </a:cxn>
              <a:cxn ang="0">
                <a:pos x="703124309" y="2147483647"/>
              </a:cxn>
              <a:cxn ang="0">
                <a:pos x="572074648" y="2147483647"/>
              </a:cxn>
              <a:cxn ang="0">
                <a:pos x="549394045" y="2147483647"/>
              </a:cxn>
              <a:cxn ang="0">
                <a:pos x="725804913" y="2147483647"/>
              </a:cxn>
              <a:cxn ang="0">
                <a:pos x="902215979" y="2147483647"/>
              </a:cxn>
              <a:cxn ang="0">
                <a:pos x="1166831487" y="2147483647"/>
              </a:cxn>
              <a:cxn ang="0">
                <a:pos x="1297881148" y="2147483647"/>
              </a:cxn>
              <a:cxn ang="0">
                <a:pos x="1363405185" y="2147483647"/>
              </a:cxn>
              <a:cxn ang="0">
                <a:pos x="1517133862" y="2147483647"/>
              </a:cxn>
              <a:cxn ang="0">
                <a:pos x="1494453258" y="2147483647"/>
              </a:cxn>
              <a:cxn ang="0">
                <a:pos x="1428929222" y="2147483647"/>
              </a:cxn>
              <a:cxn ang="0">
                <a:pos x="1539816053" y="2147483647"/>
              </a:cxn>
              <a:cxn ang="0">
                <a:pos x="1562496657" y="2147483647"/>
              </a:cxn>
              <a:cxn ang="0">
                <a:pos x="1451609825" y="2147483647"/>
              </a:cxn>
              <a:cxn ang="0">
                <a:pos x="1386085789" y="2147483647"/>
              </a:cxn>
              <a:cxn ang="0">
                <a:pos x="1186992729" y="2147483647"/>
              </a:cxn>
              <a:cxn ang="0">
                <a:pos x="1320561752" y="2147483647"/>
              </a:cxn>
              <a:cxn ang="0">
                <a:pos x="1428929222" y="2147483647"/>
              </a:cxn>
              <a:cxn ang="0">
                <a:pos x="1494453258" y="2147483647"/>
              </a:cxn>
              <a:cxn ang="0">
                <a:pos x="1517133862" y="2147483647"/>
              </a:cxn>
            </a:cxnLst>
            <a:rect l="txL" t="txT" r="txR" b="txB"/>
            <a:pathLst>
              <a:path w="620" h="2295">
                <a:moveTo>
                  <a:pt x="0" y="0"/>
                </a:moveTo>
                <a:cubicBezTo>
                  <a:pt x="3" y="9"/>
                  <a:pt x="4" y="18"/>
                  <a:pt x="9" y="26"/>
                </a:cubicBezTo>
                <a:cubicBezTo>
                  <a:pt x="13" y="33"/>
                  <a:pt x="23" y="36"/>
                  <a:pt x="26" y="44"/>
                </a:cubicBezTo>
                <a:cubicBezTo>
                  <a:pt x="42" y="81"/>
                  <a:pt x="48" y="127"/>
                  <a:pt x="61" y="166"/>
                </a:cubicBezTo>
                <a:cubicBezTo>
                  <a:pt x="80" y="443"/>
                  <a:pt x="60" y="188"/>
                  <a:pt x="79" y="367"/>
                </a:cubicBezTo>
                <a:cubicBezTo>
                  <a:pt x="93" y="500"/>
                  <a:pt x="71" y="530"/>
                  <a:pt x="148" y="611"/>
                </a:cubicBezTo>
                <a:cubicBezTo>
                  <a:pt x="146" y="644"/>
                  <a:pt x="121" y="790"/>
                  <a:pt x="140" y="838"/>
                </a:cubicBezTo>
                <a:cubicBezTo>
                  <a:pt x="147" y="855"/>
                  <a:pt x="170" y="860"/>
                  <a:pt x="183" y="873"/>
                </a:cubicBezTo>
                <a:cubicBezTo>
                  <a:pt x="204" y="933"/>
                  <a:pt x="188" y="912"/>
                  <a:pt x="218" y="943"/>
                </a:cubicBezTo>
                <a:cubicBezTo>
                  <a:pt x="158" y="982"/>
                  <a:pt x="186" y="970"/>
                  <a:pt x="140" y="986"/>
                </a:cubicBezTo>
                <a:cubicBezTo>
                  <a:pt x="118" y="1008"/>
                  <a:pt x="106" y="1027"/>
                  <a:pt x="96" y="1056"/>
                </a:cubicBezTo>
                <a:cubicBezTo>
                  <a:pt x="120" y="1151"/>
                  <a:pt x="218" y="1137"/>
                  <a:pt x="297" y="1143"/>
                </a:cubicBezTo>
                <a:cubicBezTo>
                  <a:pt x="291" y="1152"/>
                  <a:pt x="288" y="1163"/>
                  <a:pt x="279" y="1169"/>
                </a:cubicBezTo>
                <a:cubicBezTo>
                  <a:pt x="263" y="1179"/>
                  <a:pt x="227" y="1187"/>
                  <a:pt x="227" y="1187"/>
                </a:cubicBezTo>
                <a:cubicBezTo>
                  <a:pt x="226" y="1194"/>
                  <a:pt x="200" y="1301"/>
                  <a:pt x="218" y="1309"/>
                </a:cubicBezTo>
                <a:cubicBezTo>
                  <a:pt x="240" y="1319"/>
                  <a:pt x="265" y="1315"/>
                  <a:pt x="288" y="1318"/>
                </a:cubicBezTo>
                <a:cubicBezTo>
                  <a:pt x="328" y="1332"/>
                  <a:pt x="316" y="1349"/>
                  <a:pt x="358" y="1335"/>
                </a:cubicBezTo>
                <a:cubicBezTo>
                  <a:pt x="388" y="1290"/>
                  <a:pt x="412" y="1300"/>
                  <a:pt x="463" y="1309"/>
                </a:cubicBezTo>
                <a:cubicBezTo>
                  <a:pt x="471" y="1355"/>
                  <a:pt x="481" y="1415"/>
                  <a:pt x="515" y="1449"/>
                </a:cubicBezTo>
                <a:cubicBezTo>
                  <a:pt x="523" y="1473"/>
                  <a:pt x="528" y="1506"/>
                  <a:pt x="541" y="1527"/>
                </a:cubicBezTo>
                <a:cubicBezTo>
                  <a:pt x="561" y="1560"/>
                  <a:pt x="589" y="1585"/>
                  <a:pt x="602" y="1623"/>
                </a:cubicBezTo>
                <a:cubicBezTo>
                  <a:pt x="599" y="1632"/>
                  <a:pt x="599" y="1643"/>
                  <a:pt x="593" y="1649"/>
                </a:cubicBezTo>
                <a:cubicBezTo>
                  <a:pt x="587" y="1655"/>
                  <a:pt x="571" y="1650"/>
                  <a:pt x="567" y="1658"/>
                </a:cubicBezTo>
                <a:cubicBezTo>
                  <a:pt x="558" y="1677"/>
                  <a:pt x="601" y="1709"/>
                  <a:pt x="611" y="1719"/>
                </a:cubicBezTo>
                <a:cubicBezTo>
                  <a:pt x="614" y="1728"/>
                  <a:pt x="620" y="1736"/>
                  <a:pt x="620" y="1745"/>
                </a:cubicBezTo>
                <a:cubicBezTo>
                  <a:pt x="620" y="1771"/>
                  <a:pt x="606" y="1966"/>
                  <a:pt x="576" y="1990"/>
                </a:cubicBezTo>
                <a:cubicBezTo>
                  <a:pt x="569" y="1996"/>
                  <a:pt x="559" y="1996"/>
                  <a:pt x="550" y="1999"/>
                </a:cubicBezTo>
                <a:cubicBezTo>
                  <a:pt x="538" y="2035"/>
                  <a:pt x="503" y="2056"/>
                  <a:pt x="471" y="2077"/>
                </a:cubicBezTo>
                <a:cubicBezTo>
                  <a:pt x="480" y="2144"/>
                  <a:pt x="478" y="2165"/>
                  <a:pt x="524" y="2208"/>
                </a:cubicBezTo>
                <a:cubicBezTo>
                  <a:pt x="531" y="2230"/>
                  <a:pt x="548" y="2263"/>
                  <a:pt x="567" y="2278"/>
                </a:cubicBezTo>
                <a:cubicBezTo>
                  <a:pt x="574" y="2284"/>
                  <a:pt x="585" y="2283"/>
                  <a:pt x="593" y="2287"/>
                </a:cubicBezTo>
                <a:cubicBezTo>
                  <a:pt x="597" y="2289"/>
                  <a:pt x="599" y="2292"/>
                  <a:pt x="602" y="2295"/>
                </a:cubicBez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076" name="Text Box 12"/>
          <p:cNvSpPr txBox="1">
            <a:spLocks noChangeArrowheads="1"/>
          </p:cNvSpPr>
          <p:nvPr/>
        </p:nvSpPr>
        <p:spPr bwMode="auto">
          <a:xfrm>
            <a:off x="5375275" y="319088"/>
            <a:ext cx="19446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地形地势</a:t>
            </a:r>
          </a:p>
        </p:txBody>
      </p:sp>
      <p:sp>
        <p:nvSpPr>
          <p:cNvPr id="88077" name="Text Box 13"/>
          <p:cNvSpPr txBox="1">
            <a:spLocks noChangeArrowheads="1"/>
          </p:cNvSpPr>
          <p:nvPr/>
        </p:nvSpPr>
        <p:spPr bwMode="auto">
          <a:xfrm>
            <a:off x="8183563" y="333375"/>
            <a:ext cx="19446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河流流速</a:t>
            </a:r>
          </a:p>
        </p:txBody>
      </p:sp>
      <p:sp>
        <p:nvSpPr>
          <p:cNvPr id="88079" name="Text Box 15"/>
          <p:cNvSpPr txBox="1">
            <a:spLocks noChangeArrowheads="1"/>
          </p:cNvSpPr>
          <p:nvPr/>
        </p:nvSpPr>
        <p:spPr bwMode="auto">
          <a:xfrm>
            <a:off x="6311900" y="2852738"/>
            <a:ext cx="4105275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河段流经山地，落差大，流速快</a:t>
            </a:r>
          </a:p>
        </p:txBody>
      </p:sp>
      <p:sp>
        <p:nvSpPr>
          <p:cNvPr id="88080" name="Text Box 16"/>
          <p:cNvSpPr txBox="1">
            <a:spLocks noChangeArrowheads="1"/>
          </p:cNvSpPr>
          <p:nvPr/>
        </p:nvSpPr>
        <p:spPr bwMode="auto">
          <a:xfrm>
            <a:off x="3852863" y="3508375"/>
            <a:ext cx="504825" cy="64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88081" name="Text Box 17"/>
          <p:cNvSpPr txBox="1">
            <a:spLocks noChangeArrowheads="1"/>
          </p:cNvSpPr>
          <p:nvPr/>
        </p:nvSpPr>
        <p:spPr bwMode="auto">
          <a:xfrm>
            <a:off x="4429125" y="4797425"/>
            <a:ext cx="504825" cy="64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88082" name="Text Box 18"/>
          <p:cNvSpPr txBox="1">
            <a:spLocks noChangeArrowheads="1"/>
          </p:cNvSpPr>
          <p:nvPr/>
        </p:nvSpPr>
        <p:spPr bwMode="auto">
          <a:xfrm>
            <a:off x="6311900" y="4062413"/>
            <a:ext cx="4105275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河段流经平原，地势低平，流速慢</a:t>
            </a:r>
          </a:p>
        </p:txBody>
      </p:sp>
      <p:sp>
        <p:nvSpPr>
          <p:cNvPr id="88087" name="AutoShape 23"/>
          <p:cNvSpPr/>
          <p:nvPr/>
        </p:nvSpPr>
        <p:spPr>
          <a:xfrm>
            <a:off x="7391400" y="476250"/>
            <a:ext cx="720725" cy="360363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88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 build="p"/>
      <p:bldP spid="88077" grpId="0" bldLvl="0" animBg="1"/>
      <p:bldP spid="88080" grpId="0" bldLvl="0" animBg="1"/>
      <p:bldP spid="88081" grpId="0" bldLvl="0" animBg="1"/>
      <p:bldP spid="8808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3432175" y="3040063"/>
            <a:ext cx="1728788" cy="2085975"/>
            <a:chOff x="0" y="0"/>
            <a:chExt cx="1179" cy="1360"/>
          </a:xfrm>
        </p:grpSpPr>
        <p:pic>
          <p:nvPicPr>
            <p:cNvPr id="11307" name="Picture 21" descr="图形7"/>
            <p:cNvPicPr/>
            <p:nvPr/>
          </p:nvPicPr>
          <p:blipFill>
            <a:blip r:embed="rId2">
              <a:grayscl/>
              <a:lum bright="-23999" contrast="42000"/>
            </a:blip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308" name="Rectangle 22"/>
            <p:cNvSpPr/>
            <p:nvPr/>
          </p:nvSpPr>
          <p:spPr>
            <a:xfrm>
              <a:off x="579" y="0"/>
              <a:ext cx="281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⑥</a:t>
              </a:r>
            </a:p>
          </p:txBody>
        </p:sp>
      </p:grpSp>
      <p:sp>
        <p:nvSpPr>
          <p:cNvPr id="11267" name="WordArt 3"/>
          <p:cNvSpPr>
            <a:spLocks noTextEdit="1"/>
          </p:cNvSpPr>
          <p:nvPr/>
        </p:nvSpPr>
        <p:spPr>
          <a:xfrm>
            <a:off x="1992313" y="260350"/>
            <a:ext cx="3200400" cy="658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prstShdw prst="shdw17" dist="17961" dir="13499999">
                    <a:srgbClr val="3D007A"/>
                  </a:prst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自然环境与河流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5662613" y="319088"/>
            <a:ext cx="1081088" cy="5835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气候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1992313" y="981075"/>
            <a:ext cx="1497012" cy="1641475"/>
            <a:chOff x="0" y="0"/>
            <a:chExt cx="1179" cy="1361"/>
          </a:xfrm>
        </p:grpSpPr>
        <p:pic>
          <p:nvPicPr>
            <p:cNvPr id="11305" name="Picture 6" descr="图形1"/>
            <p:cNvPicPr>
              <a:picLocks noChangeAspect="1"/>
            </p:cNvPicPr>
            <p:nvPr/>
          </p:nvPicPr>
          <p:blipFill>
            <a:blip r:embed="rId3">
              <a:grayscl/>
              <a:lum bright="-17999" contrast="36000"/>
            </a:blip>
            <a:srcRect l="10815" t="3114" b="13100"/>
            <a:stretch>
              <a:fillRect/>
            </a:stretch>
          </p:blipFill>
          <p:spPr>
            <a:xfrm>
              <a:off x="0" y="0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306" name="Rectangle 7"/>
            <p:cNvSpPr/>
            <p:nvPr/>
          </p:nvSpPr>
          <p:spPr>
            <a:xfrm>
              <a:off x="467" y="0"/>
              <a:ext cx="325" cy="3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①</a:t>
              </a:r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4224338" y="981075"/>
            <a:ext cx="1497012" cy="1639888"/>
            <a:chOff x="0" y="0"/>
            <a:chExt cx="1179" cy="1406"/>
          </a:xfrm>
        </p:grpSpPr>
        <p:pic>
          <p:nvPicPr>
            <p:cNvPr id="11303" name="Picture 9" descr="图形2"/>
            <p:cNvPicPr>
              <a:picLocks noChangeAspect="1"/>
            </p:cNvPicPr>
            <p:nvPr/>
          </p:nvPicPr>
          <p:blipFill>
            <a:blip r:embed="rId4">
              <a:grayscl/>
              <a:lum bright="-35999" contrast="60000"/>
            </a:blip>
            <a:srcRect l="4561" t="4387" b="12721"/>
            <a:stretch>
              <a:fillRect/>
            </a:stretch>
          </p:blipFill>
          <p:spPr>
            <a:xfrm>
              <a:off x="0" y="45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304" name="Rectangle 10"/>
            <p:cNvSpPr/>
            <p:nvPr/>
          </p:nvSpPr>
          <p:spPr>
            <a:xfrm>
              <a:off x="423" y="0"/>
              <a:ext cx="325" cy="3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②</a:t>
              </a:r>
            </a:p>
          </p:txBody>
        </p:sp>
      </p:grpSp>
      <p:grpSp>
        <p:nvGrpSpPr>
          <p:cNvPr id="5" name="Group 11"/>
          <p:cNvGrpSpPr/>
          <p:nvPr/>
        </p:nvGrpSpPr>
        <p:grpSpPr>
          <a:xfrm>
            <a:off x="6399213" y="1052513"/>
            <a:ext cx="1497012" cy="1584325"/>
            <a:chOff x="0" y="0"/>
            <a:chExt cx="1179" cy="1361"/>
          </a:xfrm>
        </p:grpSpPr>
        <p:pic>
          <p:nvPicPr>
            <p:cNvPr id="11301" name="Picture 12" descr="图形3"/>
            <p:cNvPicPr>
              <a:picLocks noChangeAspect="1"/>
            </p:cNvPicPr>
            <p:nvPr/>
          </p:nvPicPr>
          <p:blipFill>
            <a:blip r:embed="rId5">
              <a:grayscl/>
              <a:lum bright="-17999" contrast="54000"/>
            </a:blip>
            <a:srcRect l="6973" t="5449" b="13939"/>
            <a:stretch>
              <a:fillRect/>
            </a:stretch>
          </p:blipFill>
          <p:spPr>
            <a:xfrm>
              <a:off x="0" y="0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302" name="Rectangle 13"/>
            <p:cNvSpPr/>
            <p:nvPr/>
          </p:nvSpPr>
          <p:spPr>
            <a:xfrm>
              <a:off x="603" y="0"/>
              <a:ext cx="325" cy="3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③</a:t>
              </a:r>
            </a:p>
          </p:txBody>
        </p:sp>
      </p:grpSp>
      <p:grpSp>
        <p:nvGrpSpPr>
          <p:cNvPr id="6" name="Group 14"/>
          <p:cNvGrpSpPr/>
          <p:nvPr/>
        </p:nvGrpSpPr>
        <p:grpSpPr>
          <a:xfrm>
            <a:off x="8616950" y="1052513"/>
            <a:ext cx="1439863" cy="1584325"/>
            <a:chOff x="0" y="0"/>
            <a:chExt cx="1179" cy="1361"/>
          </a:xfrm>
        </p:grpSpPr>
        <p:pic>
          <p:nvPicPr>
            <p:cNvPr id="11299" name="Picture 15" descr="图形4"/>
            <p:cNvPicPr>
              <a:picLocks noChangeAspect="1"/>
            </p:cNvPicPr>
            <p:nvPr/>
          </p:nvPicPr>
          <p:blipFill>
            <a:blip r:embed="rId6">
              <a:grayscl/>
              <a:lum bright="-29999" contrast="54000"/>
            </a:blip>
            <a:srcRect l="5548" t="3142" b="15593"/>
            <a:stretch>
              <a:fillRect/>
            </a:stretch>
          </p:blipFill>
          <p:spPr>
            <a:xfrm>
              <a:off x="0" y="0"/>
              <a:ext cx="1179" cy="13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300" name="Rectangle 16"/>
            <p:cNvSpPr/>
            <p:nvPr/>
          </p:nvSpPr>
          <p:spPr>
            <a:xfrm>
              <a:off x="417" y="0"/>
              <a:ext cx="338" cy="3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④</a:t>
              </a:r>
            </a:p>
          </p:txBody>
        </p:sp>
      </p:grpSp>
      <p:grpSp>
        <p:nvGrpSpPr>
          <p:cNvPr id="7" name="Group 17"/>
          <p:cNvGrpSpPr/>
          <p:nvPr/>
        </p:nvGrpSpPr>
        <p:grpSpPr>
          <a:xfrm>
            <a:off x="1631950" y="3113088"/>
            <a:ext cx="1871663" cy="2087562"/>
            <a:chOff x="0" y="0"/>
            <a:chExt cx="1179" cy="1360"/>
          </a:xfrm>
        </p:grpSpPr>
        <p:pic>
          <p:nvPicPr>
            <p:cNvPr id="11297" name="Picture 18" descr="图形9"/>
            <p:cNvPicPr/>
            <p:nvPr/>
          </p:nvPicPr>
          <p:blipFill>
            <a:blip r:embed="rId7">
              <a:grayscl/>
              <a:lum bright="-42001" contrast="66000"/>
            </a:blip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8" name="Rectangle 19"/>
            <p:cNvSpPr/>
            <p:nvPr/>
          </p:nvSpPr>
          <p:spPr>
            <a:xfrm>
              <a:off x="499" y="0"/>
              <a:ext cx="260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⑤</a:t>
              </a:r>
            </a:p>
          </p:txBody>
        </p:sp>
      </p:grpSp>
      <p:grpSp>
        <p:nvGrpSpPr>
          <p:cNvPr id="8" name="Group 23"/>
          <p:cNvGrpSpPr/>
          <p:nvPr/>
        </p:nvGrpSpPr>
        <p:grpSpPr>
          <a:xfrm>
            <a:off x="5197475" y="3043238"/>
            <a:ext cx="1798638" cy="2159000"/>
            <a:chOff x="0" y="0"/>
            <a:chExt cx="1179" cy="1405"/>
          </a:xfrm>
        </p:grpSpPr>
        <p:pic>
          <p:nvPicPr>
            <p:cNvPr id="11295" name="Picture 24" descr="图形5"/>
            <p:cNvPicPr/>
            <p:nvPr/>
          </p:nvPicPr>
          <p:blipFill>
            <a:blip r:embed="rId8">
              <a:grayscl/>
              <a:lum bright="-35999" contrast="60000"/>
            </a:blip>
            <a:stretch>
              <a:fillRect/>
            </a:stretch>
          </p:blipFill>
          <p:spPr>
            <a:xfrm>
              <a:off x="0" y="45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6" name="Rectangle 25"/>
            <p:cNvSpPr/>
            <p:nvPr/>
          </p:nvSpPr>
          <p:spPr>
            <a:xfrm>
              <a:off x="494" y="0"/>
              <a:ext cx="271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⑦</a:t>
              </a:r>
            </a:p>
          </p:txBody>
        </p:sp>
      </p:grpSp>
      <p:grpSp>
        <p:nvGrpSpPr>
          <p:cNvPr id="9" name="Group 26"/>
          <p:cNvGrpSpPr/>
          <p:nvPr/>
        </p:nvGrpSpPr>
        <p:grpSpPr>
          <a:xfrm>
            <a:off x="6959600" y="3040063"/>
            <a:ext cx="1800225" cy="2016125"/>
            <a:chOff x="0" y="0"/>
            <a:chExt cx="1179" cy="1360"/>
          </a:xfrm>
        </p:grpSpPr>
        <p:pic>
          <p:nvPicPr>
            <p:cNvPr id="11293" name="Picture 27" descr="图形8"/>
            <p:cNvPicPr/>
            <p:nvPr/>
          </p:nvPicPr>
          <p:blipFill>
            <a:blip r:embed="rId9">
              <a:grayscl/>
              <a:lum bright="-17999" contrast="42000"/>
            </a:blip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4" name="Rectangle 28"/>
            <p:cNvSpPr/>
            <p:nvPr/>
          </p:nvSpPr>
          <p:spPr>
            <a:xfrm>
              <a:off x="539" y="0"/>
              <a:ext cx="270" cy="2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⑧</a:t>
              </a:r>
            </a:p>
          </p:txBody>
        </p:sp>
      </p:grpSp>
      <p:grpSp>
        <p:nvGrpSpPr>
          <p:cNvPr id="10" name="Group 29"/>
          <p:cNvGrpSpPr/>
          <p:nvPr/>
        </p:nvGrpSpPr>
        <p:grpSpPr>
          <a:xfrm>
            <a:off x="8724900" y="3040063"/>
            <a:ext cx="1800225" cy="2014537"/>
            <a:chOff x="0" y="0"/>
            <a:chExt cx="1179" cy="1360"/>
          </a:xfrm>
        </p:grpSpPr>
        <p:pic>
          <p:nvPicPr>
            <p:cNvPr id="11291" name="Picture 30" descr="图形6"/>
            <p:cNvPicPr/>
            <p:nvPr/>
          </p:nvPicPr>
          <p:blipFill>
            <a:blip r:embed="rId10">
              <a:grayscl/>
              <a:lum bright="-35999" contrast="78000"/>
            </a:blip>
            <a:srcRect b="3288"/>
            <a:stretch>
              <a:fillRect/>
            </a:stretch>
          </p:blipFill>
          <p:spPr>
            <a:xfrm>
              <a:off x="0" y="0"/>
              <a:ext cx="1179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2" name="Rectangle 31"/>
            <p:cNvSpPr/>
            <p:nvPr/>
          </p:nvSpPr>
          <p:spPr>
            <a:xfrm>
              <a:off x="585" y="0"/>
              <a:ext cx="270" cy="2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latin typeface="Arial" panose="020B0604020202020204" pitchFamily="34" charset="0"/>
                </a:rPr>
                <a:t>⑨</a:t>
              </a:r>
            </a:p>
          </p:txBody>
        </p:sp>
      </p:grpSp>
      <p:sp>
        <p:nvSpPr>
          <p:cNvPr id="89120" name="Text Box 32"/>
          <p:cNvSpPr txBox="1">
            <a:spLocks noChangeArrowheads="1"/>
          </p:cNvSpPr>
          <p:nvPr/>
        </p:nvSpPr>
        <p:spPr bwMode="auto">
          <a:xfrm>
            <a:off x="1703388" y="263683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热带雨林气候</a:t>
            </a:r>
          </a:p>
        </p:txBody>
      </p:sp>
      <p:sp>
        <p:nvSpPr>
          <p:cNvPr id="89121" name="Text Box 33"/>
          <p:cNvSpPr txBox="1">
            <a:spLocks noChangeArrowheads="1"/>
          </p:cNvSpPr>
          <p:nvPr/>
        </p:nvSpPr>
        <p:spPr bwMode="auto">
          <a:xfrm>
            <a:off x="3935413" y="263683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热带沙漠气候</a:t>
            </a:r>
          </a:p>
        </p:txBody>
      </p:sp>
      <p:sp>
        <p:nvSpPr>
          <p:cNvPr id="89122" name="Text Box 34"/>
          <p:cNvSpPr txBox="1">
            <a:spLocks noChangeArrowheads="1"/>
          </p:cNvSpPr>
          <p:nvPr/>
        </p:nvSpPr>
        <p:spPr bwMode="auto">
          <a:xfrm>
            <a:off x="6096000" y="263683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热带季风气候</a:t>
            </a:r>
          </a:p>
        </p:txBody>
      </p:sp>
      <p:sp>
        <p:nvSpPr>
          <p:cNvPr id="89123" name="Text Box 35"/>
          <p:cNvSpPr txBox="1">
            <a:spLocks noChangeArrowheads="1"/>
          </p:cNvSpPr>
          <p:nvPr/>
        </p:nvSpPr>
        <p:spPr bwMode="auto">
          <a:xfrm>
            <a:off x="8397875" y="2636838"/>
            <a:ext cx="216217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热带草原气候</a:t>
            </a:r>
          </a:p>
        </p:txBody>
      </p:sp>
      <p:sp>
        <p:nvSpPr>
          <p:cNvPr id="89124" name="Text Box 36"/>
          <p:cNvSpPr txBox="1">
            <a:spLocks noChangeArrowheads="1"/>
          </p:cNvSpPr>
          <p:nvPr/>
        </p:nvSpPr>
        <p:spPr bwMode="auto">
          <a:xfrm>
            <a:off x="1774825" y="4911725"/>
            <a:ext cx="144145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亚热带               季风气候</a:t>
            </a:r>
          </a:p>
        </p:txBody>
      </p:sp>
      <p:sp>
        <p:nvSpPr>
          <p:cNvPr id="89125" name="Text Box 37"/>
          <p:cNvSpPr txBox="1">
            <a:spLocks noChangeArrowheads="1"/>
          </p:cNvSpPr>
          <p:nvPr/>
        </p:nvSpPr>
        <p:spPr bwMode="auto">
          <a:xfrm>
            <a:off x="3503613" y="4911725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地中海气候</a:t>
            </a:r>
          </a:p>
        </p:txBody>
      </p:sp>
      <p:sp>
        <p:nvSpPr>
          <p:cNvPr id="89126" name="Text Box 38"/>
          <p:cNvSpPr txBox="1">
            <a:spLocks noChangeArrowheads="1"/>
          </p:cNvSpPr>
          <p:nvPr/>
        </p:nvSpPr>
        <p:spPr bwMode="auto">
          <a:xfrm>
            <a:off x="4872038" y="4840288"/>
            <a:ext cx="252095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温带    </a:t>
            </a: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海洋性气候</a:t>
            </a:r>
          </a:p>
        </p:txBody>
      </p:sp>
      <p:sp>
        <p:nvSpPr>
          <p:cNvPr id="89127" name="Text Box 39"/>
          <p:cNvSpPr txBox="1">
            <a:spLocks noChangeArrowheads="1"/>
          </p:cNvSpPr>
          <p:nvPr/>
        </p:nvSpPr>
        <p:spPr bwMode="auto">
          <a:xfrm>
            <a:off x="6670675" y="4840288"/>
            <a:ext cx="252095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温带季风气候</a:t>
            </a:r>
          </a:p>
        </p:txBody>
      </p:sp>
      <p:sp>
        <p:nvSpPr>
          <p:cNvPr id="89128" name="Text Box 40"/>
          <p:cNvSpPr txBox="1">
            <a:spLocks noChangeArrowheads="1"/>
          </p:cNvSpPr>
          <p:nvPr/>
        </p:nvSpPr>
        <p:spPr bwMode="auto">
          <a:xfrm>
            <a:off x="8761413" y="4840288"/>
            <a:ext cx="17272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温带    </a:t>
            </a: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大陆性气候</a:t>
            </a:r>
          </a:p>
        </p:txBody>
      </p:sp>
      <p:sp>
        <p:nvSpPr>
          <p:cNvPr id="89129" name="Text Box 41"/>
          <p:cNvSpPr txBox="1">
            <a:spLocks noChangeArrowheads="1"/>
          </p:cNvSpPr>
          <p:nvPr/>
        </p:nvSpPr>
        <p:spPr bwMode="auto">
          <a:xfrm>
            <a:off x="1666875" y="5734050"/>
            <a:ext cx="57245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思考：哪些气候区的河流流量大？</a:t>
            </a:r>
          </a:p>
        </p:txBody>
      </p:sp>
      <p:sp>
        <p:nvSpPr>
          <p:cNvPr id="89131" name="Text Box 43"/>
          <p:cNvSpPr txBox="1">
            <a:spLocks noChangeArrowheads="1"/>
          </p:cNvSpPr>
          <p:nvPr/>
        </p:nvSpPr>
        <p:spPr bwMode="auto">
          <a:xfrm>
            <a:off x="1558925" y="6284913"/>
            <a:ext cx="910907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热带雨林气候、热带季风气候、亚热带季风气候、温带海洋性气候</a:t>
            </a:r>
          </a:p>
        </p:txBody>
      </p:sp>
      <p:sp>
        <p:nvSpPr>
          <p:cNvPr id="89132" name="Text Box 44"/>
          <p:cNvSpPr txBox="1">
            <a:spLocks noChangeArrowheads="1"/>
          </p:cNvSpPr>
          <p:nvPr/>
        </p:nvSpPr>
        <p:spPr bwMode="auto">
          <a:xfrm>
            <a:off x="1666875" y="5734050"/>
            <a:ext cx="57245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思考：哪些气候区的河流流量小？</a:t>
            </a:r>
          </a:p>
        </p:txBody>
      </p:sp>
      <p:sp>
        <p:nvSpPr>
          <p:cNvPr id="89133" name="Text Box 45"/>
          <p:cNvSpPr txBox="1">
            <a:spLocks noChangeArrowheads="1"/>
          </p:cNvSpPr>
          <p:nvPr/>
        </p:nvSpPr>
        <p:spPr bwMode="auto">
          <a:xfrm>
            <a:off x="1703388" y="6237288"/>
            <a:ext cx="8316913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热带沙漠气候、温带大陆性气候</a:t>
            </a:r>
          </a:p>
        </p:txBody>
      </p:sp>
      <p:sp>
        <p:nvSpPr>
          <p:cNvPr id="89135" name="Text Box 47"/>
          <p:cNvSpPr txBox="1">
            <a:spLocks noChangeArrowheads="1"/>
          </p:cNvSpPr>
          <p:nvPr/>
        </p:nvSpPr>
        <p:spPr bwMode="auto">
          <a:xfrm>
            <a:off x="6888163" y="328613"/>
            <a:ext cx="3240088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降水→河流流量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89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89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89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89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9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20" grpId="0" bldLvl="0" animBg="1"/>
      <p:bldP spid="89121" grpId="0" bldLvl="0" animBg="1"/>
      <p:bldP spid="89122" grpId="0" bldLvl="0" animBg="1"/>
      <p:bldP spid="89123" grpId="0" bldLvl="0" animBg="1"/>
      <p:bldP spid="89124" grpId="0" bldLvl="0" animBg="1"/>
      <p:bldP spid="89125" grpId="0" bldLvl="0" animBg="1"/>
      <p:bldP spid="89126" grpId="0" bldLvl="0" animBg="1"/>
      <p:bldP spid="89127" grpId="0" bldLvl="0" animBg="1"/>
      <p:bldP spid="89128" grpId="0" bldLvl="0" animBg="1"/>
      <p:bldP spid="89129" grpId="0" bldLvl="0" animBg="1"/>
      <p:bldP spid="89129" grpId="1" bldLvl="0" animBg="1"/>
      <p:bldP spid="89131" grpId="0" bldLvl="0" animBg="1"/>
      <p:bldP spid="89131" grpId="1" bldLvl="0" animBg="1"/>
      <p:bldP spid="89132" grpId="0" bldLvl="0" animBg="1"/>
      <p:bldP spid="89133" grpId="0" bldLvl="0" animBg="1"/>
      <p:bldP spid="89135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1349</Words>
  <Application>Microsoft Office PowerPoint</Application>
  <PresentationFormat>宽屏</PresentationFormat>
  <Paragraphs>313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黑体</vt:lpstr>
      <vt:lpstr>楷体_GB2312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赵 德华</cp:lastModifiedBy>
  <cp:revision>14</cp:revision>
  <dcterms:created xsi:type="dcterms:W3CDTF">2020-04-19T01:25:00Z</dcterms:created>
  <dcterms:modified xsi:type="dcterms:W3CDTF">2020-05-10T11:53:10Z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